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5" r:id="rId1"/>
    <p:sldMasterId id="2147483736" r:id="rId2"/>
  </p:sldMasterIdLst>
  <p:notesMasterIdLst>
    <p:notesMasterId r:id="rId34"/>
  </p:notesMasterIdLst>
  <p:sldIdLst>
    <p:sldId id="281" r:id="rId3"/>
    <p:sldId id="282" r:id="rId4"/>
    <p:sldId id="257" r:id="rId5"/>
    <p:sldId id="258" r:id="rId6"/>
    <p:sldId id="259" r:id="rId7"/>
    <p:sldId id="260" r:id="rId8"/>
    <p:sldId id="261" r:id="rId9"/>
    <p:sldId id="262" r:id="rId10"/>
    <p:sldId id="286" r:id="rId11"/>
    <p:sldId id="287" r:id="rId12"/>
    <p:sldId id="285"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3" r:id="rId32"/>
    <p:sldId id="28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A14CB8-2CFB-425A-80D4-B082AAC9FD7F}">
          <p14:sldIdLst>
            <p14:sldId id="281"/>
            <p14:sldId id="282"/>
          </p14:sldIdLst>
        </p14:section>
        <p14:section name="Untitled Section" id="{A1934A3C-9694-458E-8555-22E7B89FA628}">
          <p14:sldIdLst>
            <p14:sldId id="257"/>
            <p14:sldId id="258"/>
            <p14:sldId id="259"/>
            <p14:sldId id="260"/>
            <p14:sldId id="261"/>
            <p14:sldId id="262"/>
            <p14:sldId id="286"/>
            <p14:sldId id="287"/>
            <p14:sldId id="285"/>
          </p14:sldIdLst>
        </p14:section>
        <p14:section name="Untitled Section" id="{3A35266C-04E5-45D8-8019-F7D2EDFB98D5}">
          <p14:sldIdLst>
            <p14:sldId id="263"/>
            <p14:sldId id="264"/>
            <p14:sldId id="265"/>
            <p14:sldId id="266"/>
            <p14:sldId id="267"/>
            <p14:sldId id="268"/>
            <p14:sldId id="269"/>
            <p14:sldId id="270"/>
            <p14:sldId id="271"/>
            <p14:sldId id="272"/>
            <p14:sldId id="273"/>
            <p14:sldId id="274"/>
            <p14:sldId id="275"/>
            <p14:sldId id="276"/>
            <p14:sldId id="277"/>
            <p14:sldId id="278"/>
            <p14:sldId id="279"/>
            <p14:sldId id="280"/>
          </p14:sldIdLst>
        </p14:section>
        <p14:section name="Untitled Section" id="{9C74CB33-E035-4B6F-AC41-401421A30EAE}">
          <p14:sldIdLst>
            <p14:sldId id="283"/>
            <p14:sldId id="28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6" autoAdjust="0"/>
    <p:restoredTop sz="94660"/>
  </p:normalViewPr>
  <p:slideViewPr>
    <p:cSldViewPr snapToGrid="0" showGuides="1">
      <p:cViewPr varScale="1">
        <p:scale>
          <a:sx n="72" d="100"/>
          <a:sy n="72" d="100"/>
        </p:scale>
        <p:origin x="444" y="36"/>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BF4ADD-3836-49E8-9C43-8675E4CFCA73}" type="datetimeFigureOut">
              <a:rPr lang="en-US" smtClean="0"/>
              <a:t>5/28/2015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6F1A98-18F9-40A6-8846-D863F38B9BA0}" type="slidenum">
              <a:rPr lang="en-US" smtClean="0"/>
              <a:t>‹#›</a:t>
            </a:fld>
            <a:endParaRPr lang="en-US"/>
          </a:p>
        </p:txBody>
      </p:sp>
    </p:spTree>
    <p:extLst>
      <p:ext uri="{BB962C8B-B14F-4D97-AF65-F5344CB8AC3E}">
        <p14:creationId xmlns:p14="http://schemas.microsoft.com/office/powerpoint/2010/main" val="1112970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5/28/2015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1718239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708" indent="-174708">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5/28/2015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100965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2014</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F00D60D-1703-4D24-8308-FEE06A50A69C}" type="datetime1">
              <a:rPr lang="en-US">
                <a:solidFill>
                  <a:prstClr val="black"/>
                </a:solidFill>
              </a:rPr>
              <a:pPr/>
              <a:t>5/28/2015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399319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E83BD9-5195-4298-B962-E0672DF7C7D2}" type="slidenum">
              <a:rPr lang="en-GB" smtClean="0"/>
              <a:t>20</a:t>
            </a:fld>
            <a:endParaRPr lang="en-GB"/>
          </a:p>
        </p:txBody>
      </p:sp>
    </p:spTree>
    <p:extLst>
      <p:ext uri="{BB962C8B-B14F-4D97-AF65-F5344CB8AC3E}">
        <p14:creationId xmlns:p14="http://schemas.microsoft.com/office/powerpoint/2010/main" val="858840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08329441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181477353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260255676"/>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425010797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195840073"/>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929668576"/>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5513463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478618825"/>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85285160"/>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88183902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84158399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4821882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4140520684"/>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793257"/>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94950577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4904156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5172893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6933342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016289381"/>
      </p:ext>
    </p:extLst>
  </p:cSld>
  <p:clrMapOvr>
    <a:masterClrMapping/>
  </p:clrMapOvr>
  <p:transition>
    <p:fade/>
  </p:transition>
  <p:timing>
    <p:tnLst>
      <p:par>
        <p:cTn id="1" dur="indefinite" restart="never" nodeType="tmRoot"/>
      </p:par>
    </p:tnLst>
  </p:timing>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89773321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16614015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33195525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1698342727"/>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 id="2147483755" r:id="rId19"/>
    <p:sldLayoutId id="2147483756" r:id="rId20"/>
    <p:sldLayoutId id="2147483757" r:id="rId21"/>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Store &amp; monetization</a:t>
            </a:r>
            <a:endParaRPr lang="en-US" dirty="0"/>
          </a:p>
        </p:txBody>
      </p:sp>
      <p:sp>
        <p:nvSpPr>
          <p:cNvPr id="3" name="Subtitle 2"/>
          <p:cNvSpPr>
            <a:spLocks noGrp="1"/>
          </p:cNvSpPr>
          <p:nvPr>
            <p:ph type="subTitle" idx="1"/>
          </p:nvPr>
        </p:nvSpPr>
        <p:spPr>
          <a:xfrm>
            <a:off x="728296" y="3431828"/>
            <a:ext cx="10358804" cy="2238552"/>
          </a:xfrm>
        </p:spPr>
        <p:txBody>
          <a:bodyPr/>
          <a:lstStyle/>
          <a:p>
            <a:r>
              <a:rPr lang="en-US" dirty="0" smtClean="0"/>
              <a:t>Developer’s guide for </a:t>
            </a:r>
          </a:p>
          <a:p>
            <a:r>
              <a:rPr lang="en-US" dirty="0" smtClean="0"/>
              <a:t>Windows 10 insider preview</a:t>
            </a:r>
          </a:p>
          <a:p>
            <a:r>
              <a:rPr lang="en-US" dirty="0" smtClean="0">
                <a:solidFill>
                  <a:schemeClr val="bg2">
                    <a:lumMod val="90000"/>
                  </a:schemeClr>
                </a:solidFill>
              </a:rPr>
              <a:t>Andy &amp; Jerry</a:t>
            </a:r>
          </a:p>
          <a:p>
            <a:endParaRPr lang="en-US" dirty="0"/>
          </a:p>
        </p:txBody>
      </p:sp>
    </p:spTree>
    <p:extLst>
      <p:ext uri="{BB962C8B-B14F-4D97-AF65-F5344CB8AC3E}">
        <p14:creationId xmlns:p14="http://schemas.microsoft.com/office/powerpoint/2010/main" val="162839897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Participating in Business Store</a:t>
            </a:r>
            <a:endParaRPr lang="en-US" dirty="0"/>
          </a:p>
        </p:txBody>
      </p:sp>
      <p:sp>
        <p:nvSpPr>
          <p:cNvPr id="2" name="Text Placeholder 1"/>
          <p:cNvSpPr>
            <a:spLocks noGrp="1"/>
          </p:cNvSpPr>
          <p:nvPr>
            <p:ph type="body" sz="quarter" idx="10"/>
          </p:nvPr>
        </p:nvSpPr>
        <p:spPr/>
        <p:txBody>
          <a:bodyPr/>
          <a:lstStyle/>
          <a:p>
            <a:r>
              <a:rPr lang="en-US" dirty="0" smtClean="0"/>
              <a:t>Apps published to the Public Store </a:t>
            </a:r>
            <a:br>
              <a:rPr lang="en-US" dirty="0" smtClean="0"/>
            </a:br>
            <a:r>
              <a:rPr lang="en-US" dirty="0" smtClean="0"/>
              <a:t>are listed in the Business Store automatically</a:t>
            </a:r>
          </a:p>
          <a:p>
            <a:pPr lvl="1"/>
            <a:r>
              <a:rPr lang="en-US" dirty="0" smtClean="0"/>
              <a:t>Businesses can purchase in bulk</a:t>
            </a:r>
            <a:br>
              <a:rPr lang="en-US" dirty="0" smtClean="0"/>
            </a:br>
            <a:endParaRPr lang="en-US" dirty="0" smtClean="0"/>
          </a:p>
          <a:p>
            <a:r>
              <a:rPr lang="en-US" dirty="0" smtClean="0"/>
              <a:t>Opt-in to offline licensing for your app</a:t>
            </a:r>
          </a:p>
          <a:p>
            <a:pPr lvl="1"/>
            <a:r>
              <a:rPr lang="en-US" dirty="0" smtClean="0"/>
              <a:t>Support scenarios where target devices are disconnected from the internet</a:t>
            </a:r>
            <a:br>
              <a:rPr lang="en-US" dirty="0" smtClean="0"/>
            </a:br>
            <a:endParaRPr lang="en-US" dirty="0" smtClean="0"/>
          </a:p>
          <a:p>
            <a:r>
              <a:rPr lang="en-US" dirty="0" smtClean="0"/>
              <a:t>Privately publish applications to specific businesses</a:t>
            </a:r>
          </a:p>
          <a:p>
            <a:pPr lvl="1"/>
            <a:r>
              <a:rPr lang="en-US" dirty="0" smtClean="0"/>
              <a:t>Business portal allows a business to link to your developer account, after which you can select specific apps to be published only to that business, bypassing the public Store</a:t>
            </a:r>
          </a:p>
          <a:p>
            <a:endParaRPr lang="en-US" dirty="0"/>
          </a:p>
        </p:txBody>
      </p:sp>
    </p:spTree>
    <p:extLst>
      <p:ext uri="{BB962C8B-B14F-4D97-AF65-F5344CB8AC3E}">
        <p14:creationId xmlns:p14="http://schemas.microsoft.com/office/powerpoint/2010/main" val="1513763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rgbClr val="FF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Business Store for Windows 10</a:t>
            </a:r>
            <a:endParaRPr lang="en-US" dirty="0"/>
          </a:p>
        </p:txBody>
      </p:sp>
      <p:sp>
        <p:nvSpPr>
          <p:cNvPr id="2" name="Text Placeholder 1"/>
          <p:cNvSpPr>
            <a:spLocks noGrp="1"/>
          </p:cNvSpPr>
          <p:nvPr>
            <p:ph type="body" sz="quarter" idx="10"/>
          </p:nvPr>
        </p:nvSpPr>
        <p:spPr>
          <a:xfrm>
            <a:off x="257175" y="1204913"/>
            <a:ext cx="7577694" cy="5653087"/>
          </a:xfrm>
        </p:spPr>
        <p:txBody>
          <a:bodyPr/>
          <a:lstStyle/>
          <a:p>
            <a:r>
              <a:rPr lang="en-US" dirty="0" smtClean="0"/>
              <a:t>Developer reach</a:t>
            </a:r>
          </a:p>
          <a:p>
            <a:pPr lvl="1"/>
            <a:r>
              <a:rPr lang="en-US" dirty="0" smtClean="0"/>
              <a:t>Same Dev Center</a:t>
            </a:r>
          </a:p>
          <a:p>
            <a:r>
              <a:rPr lang="en-US" dirty="0" smtClean="0"/>
              <a:t>Seamless for organizations</a:t>
            </a:r>
          </a:p>
          <a:p>
            <a:pPr lvl="1"/>
            <a:r>
              <a:rPr lang="en-US" dirty="0" smtClean="0"/>
              <a:t>Organizations can search, acquire, manage and distribute apps in volume</a:t>
            </a:r>
          </a:p>
          <a:p>
            <a:pPr lvl="1"/>
            <a:r>
              <a:rPr lang="en-US" dirty="0" smtClean="0"/>
              <a:t>Business Store integrates with management tools </a:t>
            </a:r>
          </a:p>
        </p:txBody>
      </p:sp>
      <p:grpSp>
        <p:nvGrpSpPr>
          <p:cNvPr id="20" name="Group 4"/>
          <p:cNvGrpSpPr>
            <a:grpSpLocks noChangeAspect="1"/>
          </p:cNvGrpSpPr>
          <p:nvPr/>
        </p:nvGrpSpPr>
        <p:grpSpPr>
          <a:xfrm>
            <a:off x="7826036" y="1158254"/>
            <a:ext cx="3631405" cy="2496712"/>
            <a:chOff x="5257478" y="1148862"/>
            <a:chExt cx="2884659" cy="1983299"/>
          </a:xfrm>
        </p:grpSpPr>
        <p:grpSp>
          <p:nvGrpSpPr>
            <p:cNvPr id="21" name="Group 5"/>
            <p:cNvGrpSpPr/>
            <p:nvPr/>
          </p:nvGrpSpPr>
          <p:grpSpPr>
            <a:xfrm>
              <a:off x="5257478" y="1148862"/>
              <a:ext cx="2884659" cy="1983299"/>
              <a:chOff x="2609721" y="1230630"/>
              <a:chExt cx="6290310" cy="3989070"/>
            </a:xfrm>
          </p:grpSpPr>
          <p:grpSp>
            <p:nvGrpSpPr>
              <p:cNvPr id="23" name="Group 8"/>
              <p:cNvGrpSpPr/>
              <p:nvPr/>
            </p:nvGrpSpPr>
            <p:grpSpPr>
              <a:xfrm>
                <a:off x="2609721" y="1230630"/>
                <a:ext cx="6290310" cy="3989070"/>
                <a:chOff x="2015490" y="1040130"/>
                <a:chExt cx="5482590" cy="3429535"/>
              </a:xfrm>
            </p:grpSpPr>
            <p:pic>
              <p:nvPicPr>
                <p:cNvPr id="25" name="Picture 10"/>
                <p:cNvPicPr>
                  <a:picLocks noChangeAspect="1"/>
                </p:cNvPicPr>
                <p:nvPr/>
              </p:nvPicPr>
              <p:blipFill>
                <a:blip r:embed="rId3"/>
                <a:stretch>
                  <a:fillRect/>
                </a:stretch>
              </p:blipFill>
              <p:spPr>
                <a:xfrm>
                  <a:off x="2015490" y="1040130"/>
                  <a:ext cx="5482590" cy="3429535"/>
                </a:xfrm>
                <a:prstGeom prst="rect">
                  <a:avLst/>
                </a:prstGeom>
                <a:ln>
                  <a:noFill/>
                </a:ln>
                <a:effectLst>
                  <a:outerShdw blurRad="190500" algn="tl" rotWithShape="0">
                    <a:srgbClr val="000000">
                      <a:alpha val="70000"/>
                    </a:srgbClr>
                  </a:outerShdw>
                </a:effectLst>
              </p:spPr>
            </p:pic>
            <p:pic>
              <p:nvPicPr>
                <p:cNvPr id="26" name="Picture 11"/>
                <p:cNvPicPr>
                  <a:picLocks noChangeAspect="1"/>
                </p:cNvPicPr>
                <p:nvPr/>
              </p:nvPicPr>
              <p:blipFill rotWithShape="1">
                <a:blip r:embed="rId4"/>
                <a:srcRect r="25053"/>
                <a:stretch/>
              </p:blipFill>
              <p:spPr>
                <a:xfrm>
                  <a:off x="2103120" y="1851660"/>
                  <a:ext cx="4846320" cy="1066800"/>
                </a:xfrm>
                <a:prstGeom prst="rect">
                  <a:avLst/>
                </a:prstGeom>
              </p:spPr>
            </p:pic>
            <p:pic>
              <p:nvPicPr>
                <p:cNvPr id="27" name="Picture 12"/>
                <p:cNvPicPr>
                  <a:picLocks noChangeAspect="1"/>
                </p:cNvPicPr>
                <p:nvPr/>
              </p:nvPicPr>
              <p:blipFill rotWithShape="1">
                <a:blip r:embed="rId5"/>
                <a:srcRect b="19916"/>
                <a:stretch/>
              </p:blipFill>
              <p:spPr>
                <a:xfrm>
                  <a:off x="2118360" y="3088060"/>
                  <a:ext cx="717900" cy="1000164"/>
                </a:xfrm>
                <a:prstGeom prst="rect">
                  <a:avLst/>
                </a:prstGeom>
              </p:spPr>
            </p:pic>
            <p:pic>
              <p:nvPicPr>
                <p:cNvPr id="28" name="Picture 13"/>
                <p:cNvPicPr>
                  <a:picLocks noChangeAspect="1"/>
                </p:cNvPicPr>
                <p:nvPr/>
              </p:nvPicPr>
              <p:blipFill>
                <a:blip r:embed="rId6"/>
                <a:stretch>
                  <a:fillRect/>
                </a:stretch>
              </p:blipFill>
              <p:spPr>
                <a:xfrm>
                  <a:off x="2923890" y="3062496"/>
                  <a:ext cx="1877377" cy="1087542"/>
                </a:xfrm>
                <a:prstGeom prst="rect">
                  <a:avLst/>
                </a:prstGeom>
              </p:spPr>
            </p:pic>
          </p:grpSp>
          <p:pic>
            <p:nvPicPr>
              <p:cNvPr id="24" name="Picture 9"/>
              <p:cNvPicPr>
                <a:picLocks noChangeAspect="1"/>
              </p:cNvPicPr>
              <p:nvPr/>
            </p:nvPicPr>
            <p:blipFill>
              <a:blip r:embed="rId7"/>
              <a:stretch>
                <a:fillRect/>
              </a:stretch>
            </p:blipFill>
            <p:spPr>
              <a:xfrm>
                <a:off x="2751492" y="2208621"/>
                <a:ext cx="814491" cy="819849"/>
              </a:xfrm>
              <a:prstGeom prst="rect">
                <a:avLst/>
              </a:prstGeom>
            </p:spPr>
          </p:pic>
        </p:grpSp>
        <p:pic>
          <p:nvPicPr>
            <p:cNvPr id="22" name="Picture 6"/>
            <p:cNvPicPr>
              <a:picLocks noChangeAspect="1"/>
            </p:cNvPicPr>
            <p:nvPr/>
          </p:nvPicPr>
          <p:blipFill>
            <a:blip r:embed="rId8"/>
            <a:stretch>
              <a:fillRect/>
            </a:stretch>
          </p:blipFill>
          <p:spPr>
            <a:xfrm>
              <a:off x="5728416" y="2323220"/>
              <a:ext cx="438864" cy="521982"/>
            </a:xfrm>
            <a:prstGeom prst="rect">
              <a:avLst/>
            </a:prstGeom>
          </p:spPr>
        </p:pic>
      </p:grpSp>
      <p:pic>
        <p:nvPicPr>
          <p:cNvPr id="4" name="Picture 35"/>
          <p:cNvPicPr>
            <a:picLocks noChangeAspect="1"/>
          </p:cNvPicPr>
          <p:nvPr/>
        </p:nvPicPr>
        <p:blipFill>
          <a:blip r:embed="rId9"/>
          <a:stretch>
            <a:fillRect/>
          </a:stretch>
        </p:blipFill>
        <p:spPr>
          <a:xfrm>
            <a:off x="7826036" y="3778435"/>
            <a:ext cx="3642473" cy="24526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25621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p:pic>
      <p:sp>
        <p:nvSpPr>
          <p:cNvPr id="2" name="Title 1"/>
          <p:cNvSpPr>
            <a:spLocks noGrp="1"/>
          </p:cNvSpPr>
          <p:nvPr>
            <p:ph type="ctrTitle"/>
          </p:nvPr>
        </p:nvSpPr>
        <p:spPr>
          <a:xfrm>
            <a:off x="1" y="2579601"/>
            <a:ext cx="5647788" cy="1698798"/>
          </a:xfrm>
          <a:solidFill>
            <a:srgbClr val="FFFFFF">
              <a:alpha val="50196"/>
            </a:srgbClr>
          </a:solidFill>
        </p:spPr>
        <p:txBody>
          <a:bodyPr/>
          <a:lstStyle/>
          <a:p>
            <a:r>
              <a:rPr lang="en-US" dirty="0" smtClean="0"/>
              <a:t>Microsoft advertising</a:t>
            </a:r>
            <a:endParaRPr lang="en-US" dirty="0"/>
          </a:p>
        </p:txBody>
      </p:sp>
    </p:spTree>
    <p:extLst>
      <p:ext uri="{BB962C8B-B14F-4D97-AF65-F5344CB8AC3E}">
        <p14:creationId xmlns:p14="http://schemas.microsoft.com/office/powerpoint/2010/main" val="4136228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Monetize your app</a:t>
            </a:r>
            <a:endParaRPr lang="en-US" dirty="0"/>
          </a:p>
        </p:txBody>
      </p:sp>
      <p:sp>
        <p:nvSpPr>
          <p:cNvPr id="4" name="Text Placeholder 3"/>
          <p:cNvSpPr>
            <a:spLocks noGrp="1"/>
          </p:cNvSpPr>
          <p:nvPr>
            <p:ph type="body" sz="quarter" idx="10"/>
          </p:nvPr>
        </p:nvSpPr>
        <p:spPr/>
        <p:txBody>
          <a:bodyPr/>
          <a:lstStyle/>
          <a:p>
            <a:r>
              <a:rPr lang="en-US" dirty="0" smtClean="0"/>
              <a:t>Application purchase</a:t>
            </a:r>
          </a:p>
          <a:p>
            <a:pPr lvl="1"/>
            <a:r>
              <a:rPr lang="en-US" dirty="0" smtClean="0"/>
              <a:t>Time or feature-based trial</a:t>
            </a:r>
          </a:p>
          <a:p>
            <a:pPr lvl="1"/>
            <a:r>
              <a:rPr lang="en-US" dirty="0" smtClean="0"/>
              <a:t>App purchase</a:t>
            </a:r>
            <a:endParaRPr lang="en-US" dirty="0"/>
          </a:p>
          <a:p>
            <a:r>
              <a:rPr lang="en-US" dirty="0" smtClean="0"/>
              <a:t>Advertising</a:t>
            </a:r>
          </a:p>
          <a:p>
            <a:pPr lvl="1"/>
            <a:r>
              <a:rPr lang="en-US" dirty="0" smtClean="0"/>
              <a:t>Interstitial video</a:t>
            </a:r>
          </a:p>
          <a:p>
            <a:pPr lvl="1"/>
            <a:r>
              <a:rPr lang="en-US" dirty="0" smtClean="0"/>
              <a:t>Advertising broker</a:t>
            </a:r>
          </a:p>
          <a:p>
            <a:r>
              <a:rPr lang="en-US" dirty="0" smtClean="0"/>
              <a:t>In app purchase</a:t>
            </a:r>
          </a:p>
          <a:p>
            <a:pPr lvl="1"/>
            <a:r>
              <a:rPr lang="en-US" dirty="0"/>
              <a:t>Consumable &amp; Durable</a:t>
            </a:r>
          </a:p>
          <a:p>
            <a:pPr lvl="1"/>
            <a:r>
              <a:rPr lang="en-US" dirty="0" smtClean="0"/>
              <a:t>(coming soon) Subscription</a:t>
            </a:r>
            <a:endParaRPr lang="en-US" dirty="0"/>
          </a:p>
        </p:txBody>
      </p:sp>
    </p:spTree>
    <p:extLst>
      <p:ext uri="{BB962C8B-B14F-4D97-AF65-F5344CB8AC3E}">
        <p14:creationId xmlns:p14="http://schemas.microsoft.com/office/powerpoint/2010/main" val="8825527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Advertise your app</a:t>
            </a:r>
            <a:endParaRPr lang="en-US" dirty="0"/>
          </a:p>
        </p:txBody>
      </p:sp>
      <p:sp>
        <p:nvSpPr>
          <p:cNvPr id="2" name="Text Placeholder 1"/>
          <p:cNvSpPr>
            <a:spLocks noGrp="1"/>
          </p:cNvSpPr>
          <p:nvPr>
            <p:ph type="body" sz="quarter" idx="10"/>
          </p:nvPr>
        </p:nvSpPr>
        <p:spPr/>
        <p:txBody>
          <a:bodyPr/>
          <a:lstStyle/>
          <a:p>
            <a:r>
              <a:rPr lang="en-US" dirty="0" smtClean="0"/>
              <a:t>Promote your app</a:t>
            </a:r>
          </a:p>
          <a:p>
            <a:pPr lvl="1"/>
            <a:r>
              <a:rPr lang="en-US" dirty="0" smtClean="0"/>
              <a:t>Manual or auto-targeting by age, gender, and location</a:t>
            </a:r>
          </a:p>
          <a:p>
            <a:pPr lvl="1"/>
            <a:r>
              <a:rPr lang="en-US" dirty="0" smtClean="0"/>
              <a:t>Track and analyze app installs &amp; campaigns</a:t>
            </a:r>
          </a:p>
          <a:p>
            <a:pPr lvl="1"/>
            <a:r>
              <a:rPr lang="en-US" dirty="0" smtClean="0"/>
              <a:t>Cross-promote your app for free</a:t>
            </a:r>
          </a:p>
          <a:p>
            <a:r>
              <a:rPr lang="en-US" dirty="0" smtClean="0"/>
              <a:t>Coming soon </a:t>
            </a:r>
          </a:p>
          <a:p>
            <a:pPr lvl="1"/>
            <a:r>
              <a:rPr lang="en-US" dirty="0" smtClean="0"/>
              <a:t>Additional targeting features</a:t>
            </a:r>
          </a:p>
          <a:p>
            <a:pPr lvl="1"/>
            <a:r>
              <a:rPr lang="en-US" dirty="0" smtClean="0"/>
              <a:t>Third-party analytic support</a:t>
            </a:r>
          </a:p>
          <a:p>
            <a:pPr lvl="1"/>
            <a:r>
              <a:rPr lang="en-US" dirty="0" smtClean="0"/>
              <a:t>Increased campaign budget</a:t>
            </a:r>
            <a:endParaRPr lang="en-US" dirty="0"/>
          </a:p>
        </p:txBody>
      </p:sp>
    </p:spTree>
    <p:extLst>
      <p:ext uri="{BB962C8B-B14F-4D97-AF65-F5344CB8AC3E}">
        <p14:creationId xmlns:p14="http://schemas.microsoft.com/office/powerpoint/2010/main" val="368062513"/>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Store affiliates</a:t>
            </a:r>
            <a:endParaRPr lang="en-US" dirty="0"/>
          </a:p>
        </p:txBody>
      </p:sp>
      <p:sp>
        <p:nvSpPr>
          <p:cNvPr id="3" name="Text Placeholder 2"/>
          <p:cNvSpPr>
            <a:spLocks noGrp="1"/>
          </p:cNvSpPr>
          <p:nvPr>
            <p:ph type="body" sz="quarter" idx="10"/>
          </p:nvPr>
        </p:nvSpPr>
        <p:spPr/>
        <p:txBody>
          <a:bodyPr/>
          <a:lstStyle/>
          <a:p>
            <a:r>
              <a:rPr lang="en-US" sz="4000" dirty="0" smtClean="0"/>
              <a:t>Monetize </a:t>
            </a:r>
            <a:r>
              <a:rPr lang="en-US" sz="4000" dirty="0"/>
              <a:t>on </a:t>
            </a:r>
            <a:r>
              <a:rPr lang="en-US" sz="4000" dirty="0" smtClean="0"/>
              <a:t>web properties (blogs)</a:t>
            </a:r>
            <a:endParaRPr lang="en-US" sz="4000" dirty="0"/>
          </a:p>
          <a:p>
            <a:pPr lvl="1"/>
            <a:r>
              <a:rPr lang="en-US" sz="2667" dirty="0"/>
              <a:t>Earn a 7% commission on apps, games, music, movies and </a:t>
            </a:r>
            <a:r>
              <a:rPr lang="en-US" sz="2667" dirty="0" smtClean="0"/>
              <a:t>videos</a:t>
            </a:r>
          </a:p>
          <a:p>
            <a:pPr lvl="1"/>
            <a:r>
              <a:rPr lang="en-US" sz="2800" dirty="0"/>
              <a:t>Cross-sell physical &amp; digital </a:t>
            </a:r>
            <a:r>
              <a:rPr lang="en-US" sz="2800" dirty="0" smtClean="0"/>
              <a:t>goods</a:t>
            </a:r>
          </a:p>
          <a:p>
            <a:pPr lvl="1"/>
            <a:r>
              <a:rPr lang="en-US" sz="2800" dirty="0" smtClean="0"/>
              <a:t>Simplified, faster payments</a:t>
            </a:r>
            <a:endParaRPr lang="en-US" sz="2800" dirty="0"/>
          </a:p>
          <a:p>
            <a:pPr lvl="1"/>
            <a:endParaRPr lang="en-US" sz="2667" dirty="0"/>
          </a:p>
        </p:txBody>
      </p:sp>
    </p:spTree>
    <p:extLst>
      <p:ext uri="{BB962C8B-B14F-4D97-AF65-F5344CB8AC3E}">
        <p14:creationId xmlns:p14="http://schemas.microsoft.com/office/powerpoint/2010/main" val="208110937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Store payout activity is centralized with lowered thresholds</a:t>
            </a:r>
            <a:endParaRPr lang="en-US" dirty="0"/>
          </a:p>
        </p:txBody>
      </p:sp>
    </p:spTree>
    <p:extLst>
      <p:ext uri="{BB962C8B-B14F-4D97-AF65-F5344CB8AC3E}">
        <p14:creationId xmlns:p14="http://schemas.microsoft.com/office/powerpoint/2010/main" val="8182278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42350" y="1751646"/>
            <a:ext cx="5633012" cy="43501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Title 2"/>
          <p:cNvSpPr>
            <a:spLocks noGrp="1"/>
          </p:cNvSpPr>
          <p:nvPr>
            <p:ph type="title"/>
          </p:nvPr>
        </p:nvSpPr>
        <p:spPr/>
        <p:txBody>
          <a:bodyPr/>
          <a:lstStyle/>
          <a:p>
            <a:r>
              <a:rPr lang="en-US" dirty="0" smtClean="0"/>
              <a:t>Microsoft advertising SDK</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097" y="0"/>
            <a:ext cx="3988904" cy="6862267"/>
          </a:xfrm>
          <a:prstGeom prst="rect">
            <a:avLst/>
          </a:prstGeom>
        </p:spPr>
      </p:pic>
    </p:spTree>
    <p:extLst>
      <p:ext uri="{BB962C8B-B14F-4D97-AF65-F5344CB8AC3E}">
        <p14:creationId xmlns:p14="http://schemas.microsoft.com/office/powerpoint/2010/main" val="3828831233"/>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719387" y="942975"/>
            <a:ext cx="6753225" cy="4972050"/>
          </a:xfrm>
          <a:prstGeom prst="rect">
            <a:avLst/>
          </a:prstGeom>
        </p:spPr>
      </p:pic>
    </p:spTree>
    <p:extLst>
      <p:ext uri="{BB962C8B-B14F-4D97-AF65-F5344CB8AC3E}">
        <p14:creationId xmlns:p14="http://schemas.microsoft.com/office/powerpoint/2010/main" val="366721206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New ad mediation </a:t>
            </a:r>
            <a:br>
              <a:rPr lang="en-US" dirty="0" smtClean="0"/>
            </a:br>
            <a:r>
              <a:rPr lang="en-US" dirty="0" smtClean="0"/>
              <a:t>maximizes your fill rate</a:t>
            </a:r>
            <a:endParaRPr lang="en-US" dirty="0"/>
          </a:p>
        </p:txBody>
      </p:sp>
    </p:spTree>
    <p:extLst>
      <p:ext uri="{BB962C8B-B14F-4D97-AF65-F5344CB8AC3E}">
        <p14:creationId xmlns:p14="http://schemas.microsoft.com/office/powerpoint/2010/main" val="135028180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indent="-222250"/>
            <a:r>
              <a:rPr lang="en-US" dirty="0" smtClean="0"/>
              <a:t>One store</a:t>
            </a:r>
          </a:p>
          <a:p>
            <a:r>
              <a:rPr lang="en-US" dirty="0" smtClean="0"/>
              <a:t>Monetization </a:t>
            </a:r>
            <a:r>
              <a:rPr lang="en-US" dirty="0"/>
              <a:t>strategies</a:t>
            </a:r>
          </a:p>
          <a:p>
            <a:pPr marL="234950" lvl="1" indent="0">
              <a:buNone/>
            </a:pPr>
            <a:r>
              <a:rPr lang="en-US" dirty="0"/>
              <a:t>Advertising</a:t>
            </a:r>
          </a:p>
          <a:p>
            <a:pPr marL="234950" lvl="1" indent="0">
              <a:buNone/>
            </a:pPr>
            <a:r>
              <a:rPr lang="en-US" dirty="0"/>
              <a:t>Purchases</a:t>
            </a:r>
          </a:p>
          <a:p>
            <a:pPr marL="234950" lvl="1" indent="0">
              <a:buNone/>
            </a:pPr>
            <a:endParaRPr lang="en-US" dirty="0"/>
          </a:p>
        </p:txBody>
      </p:sp>
    </p:spTree>
    <p:extLst>
      <p:ext uri="{BB962C8B-B14F-4D97-AF65-F5344CB8AC3E}">
        <p14:creationId xmlns:p14="http://schemas.microsoft.com/office/powerpoint/2010/main" val="3791389570"/>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Video interstitials</a:t>
            </a:r>
            <a:endParaRPr lang="en-US" dirty="0"/>
          </a:p>
        </p:txBody>
      </p:sp>
      <p:sp>
        <p:nvSpPr>
          <p:cNvPr id="2" name="Text Placeholder 1"/>
          <p:cNvSpPr>
            <a:spLocks noGrp="1"/>
          </p:cNvSpPr>
          <p:nvPr>
            <p:ph type="body" sz="quarter" idx="10"/>
          </p:nvPr>
        </p:nvSpPr>
        <p:spPr/>
        <p:txBody>
          <a:bodyPr/>
          <a:lstStyle/>
          <a:p>
            <a:r>
              <a:rPr lang="en-US" dirty="0" smtClean="0"/>
              <a:t>Benefits</a:t>
            </a:r>
          </a:p>
          <a:p>
            <a:pPr lvl="1"/>
            <a:r>
              <a:rPr lang="en-US" dirty="0" smtClean="0"/>
              <a:t>Integrates naturally</a:t>
            </a:r>
          </a:p>
          <a:p>
            <a:pPr lvl="1"/>
            <a:r>
              <a:rPr lang="en-US" dirty="0" smtClean="0"/>
              <a:t>Rewards-based advertising</a:t>
            </a:r>
          </a:p>
          <a:p>
            <a:r>
              <a:rPr lang="en-US" dirty="0" smtClean="0"/>
              <a:t>Availability</a:t>
            </a:r>
          </a:p>
          <a:p>
            <a:pPr lvl="1"/>
            <a:r>
              <a:rPr lang="en-US" dirty="0" smtClean="0"/>
              <a:t>Windows 10 universal</a:t>
            </a:r>
          </a:p>
          <a:p>
            <a:pPr lvl="1"/>
            <a:r>
              <a:rPr lang="en-US" dirty="0" smtClean="0"/>
              <a:t>Windows/Phone 8.1 (soon)</a:t>
            </a:r>
            <a:endParaRPr lang="en-US" dirty="0"/>
          </a:p>
        </p:txBody>
      </p:sp>
    </p:spTree>
    <p:extLst>
      <p:ext uri="{BB962C8B-B14F-4D97-AF65-F5344CB8AC3E}">
        <p14:creationId xmlns:p14="http://schemas.microsoft.com/office/powerpoint/2010/main" val="101169812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Video ads</a:t>
            </a:r>
            <a:endParaRPr lang="en-US" dirty="0"/>
          </a:p>
        </p:txBody>
      </p:sp>
      <p:sp>
        <p:nvSpPr>
          <p:cNvPr id="3" name="Content Placeholder 2"/>
          <p:cNvSpPr>
            <a:spLocks noGrp="1"/>
          </p:cNvSpPr>
          <p:nvPr>
            <p:ph sz="quarter" idx="10"/>
          </p:nvPr>
        </p:nvSpPr>
        <p:spPr/>
        <p:txBody>
          <a:bodyPr/>
          <a:lstStyle/>
          <a:p>
            <a:r>
              <a:rPr lang="en-US" dirty="0" smtClean="0"/>
              <a:t>4:00</a:t>
            </a:r>
            <a:endParaRPr lang="en-US" dirty="0"/>
          </a:p>
        </p:txBody>
      </p:sp>
    </p:spTree>
    <p:extLst>
      <p:ext uri="{BB962C8B-B14F-4D97-AF65-F5344CB8AC3E}">
        <p14:creationId xmlns:p14="http://schemas.microsoft.com/office/powerpoint/2010/main" val="383956554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DS">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27672291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New video interstitials</a:t>
            </a:r>
            <a:br>
              <a:rPr lang="en-US" dirty="0" smtClean="0"/>
            </a:br>
            <a:r>
              <a:rPr lang="en-US" dirty="0" smtClean="0"/>
              <a:t>introduce trending approaches</a:t>
            </a:r>
            <a:endParaRPr lang="en-US" dirty="0"/>
          </a:p>
        </p:txBody>
      </p:sp>
    </p:spTree>
    <p:extLst>
      <p:ext uri="{BB962C8B-B14F-4D97-AF65-F5344CB8AC3E}">
        <p14:creationId xmlns:p14="http://schemas.microsoft.com/office/powerpoint/2010/main" val="3802563044"/>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Text Placeholder 2"/>
          <p:cNvSpPr>
            <a:spLocks noGrp="1"/>
          </p:cNvSpPr>
          <p:nvPr>
            <p:ph type="body" sz="quarter" idx="10"/>
          </p:nvPr>
        </p:nvSpPr>
        <p:spPr/>
        <p:txBody>
          <a:bodyPr/>
          <a:lstStyle/>
          <a:p>
            <a:r>
              <a:rPr lang="en-US" dirty="0" smtClean="0"/>
              <a:t>Best practices</a:t>
            </a:r>
          </a:p>
          <a:p>
            <a:pPr lvl="1"/>
            <a:r>
              <a:rPr lang="en-US" dirty="0" smtClean="0"/>
              <a:t>Consider ads during the design phase</a:t>
            </a:r>
          </a:p>
          <a:p>
            <a:pPr lvl="1"/>
            <a:r>
              <a:rPr lang="en-US" dirty="0" smtClean="0"/>
              <a:t>Show video ads during natural breaks</a:t>
            </a:r>
          </a:p>
          <a:p>
            <a:pPr lvl="1"/>
            <a:r>
              <a:rPr lang="en-US" dirty="0" smtClean="0"/>
              <a:t>Associate ads with real up-sides</a:t>
            </a:r>
          </a:p>
          <a:p>
            <a:r>
              <a:rPr lang="en-US" dirty="0" smtClean="0"/>
              <a:t>Worst practices</a:t>
            </a:r>
          </a:p>
          <a:p>
            <a:pPr lvl="1"/>
            <a:r>
              <a:rPr lang="en-US" dirty="0" smtClean="0"/>
              <a:t>Showing ads at app-start</a:t>
            </a:r>
          </a:p>
          <a:p>
            <a:pPr lvl="1"/>
            <a:r>
              <a:rPr lang="en-US" dirty="0" smtClean="0"/>
              <a:t>Interrupt the user’s workflow</a:t>
            </a:r>
          </a:p>
          <a:p>
            <a:pPr lvl="1"/>
            <a:r>
              <a:rPr lang="en-US" dirty="0" smtClean="0"/>
              <a:t>Back-to-back ads</a:t>
            </a:r>
            <a:endParaRPr lang="en-US" dirty="0"/>
          </a:p>
        </p:txBody>
      </p:sp>
    </p:spTree>
    <p:extLst>
      <p:ext uri="{BB962C8B-B14F-4D97-AF65-F5344CB8AC3E}">
        <p14:creationId xmlns:p14="http://schemas.microsoft.com/office/powerpoint/2010/main" val="272720644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In app purchases can be </a:t>
            </a:r>
            <a:br>
              <a:rPr lang="en-US" dirty="0" smtClean="0"/>
            </a:br>
            <a:r>
              <a:rPr lang="en-US" dirty="0" smtClean="0"/>
              <a:t>durable and consumable</a:t>
            </a:r>
            <a:endParaRPr lang="en-US" dirty="0"/>
          </a:p>
        </p:txBody>
      </p:sp>
    </p:spTree>
    <p:extLst>
      <p:ext uri="{BB962C8B-B14F-4D97-AF65-F5344CB8AC3E}">
        <p14:creationId xmlns:p14="http://schemas.microsoft.com/office/powerpoint/2010/main" val="136272323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US" dirty="0" smtClean="0"/>
              <a:t>6:10</a:t>
            </a:r>
            <a:endParaRPr lang="en-US" dirty="0"/>
          </a:p>
        </p:txBody>
      </p:sp>
      <p:sp>
        <p:nvSpPr>
          <p:cNvPr id="4" name="Title 3"/>
          <p:cNvSpPr>
            <a:spLocks noGrp="1"/>
          </p:cNvSpPr>
          <p:nvPr>
            <p:ph type="ctrTitle"/>
          </p:nvPr>
        </p:nvSpPr>
        <p:spPr/>
        <p:txBody>
          <a:bodyPr/>
          <a:lstStyle/>
          <a:p>
            <a:r>
              <a:rPr lang="en-US" dirty="0" smtClean="0"/>
              <a:t>In app purchase</a:t>
            </a:r>
            <a:endParaRPr lang="en-US" dirty="0"/>
          </a:p>
        </p:txBody>
      </p:sp>
    </p:spTree>
    <p:extLst>
      <p:ext uri="{BB962C8B-B14F-4D97-AF65-F5344CB8AC3E}">
        <p14:creationId xmlns:p14="http://schemas.microsoft.com/office/powerpoint/2010/main" val="1407338033"/>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IAP">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609600" y="0"/>
            <a:ext cx="10972800" cy="6858000"/>
          </a:xfrm>
        </p:spPr>
      </p:pic>
    </p:spTree>
    <p:extLst>
      <p:ext uri="{BB962C8B-B14F-4D97-AF65-F5344CB8AC3E}">
        <p14:creationId xmlns:p14="http://schemas.microsoft.com/office/powerpoint/2010/main" val="27603356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99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In-app purchases</a:t>
            </a:r>
            <a:endParaRPr lang="en-US" dirty="0"/>
          </a:p>
        </p:txBody>
      </p:sp>
      <p:sp>
        <p:nvSpPr>
          <p:cNvPr id="3" name="Text Placeholder 2"/>
          <p:cNvSpPr>
            <a:spLocks noGrp="1"/>
          </p:cNvSpPr>
          <p:nvPr>
            <p:ph type="body" sz="quarter" idx="10"/>
          </p:nvPr>
        </p:nvSpPr>
        <p:spPr/>
        <p:txBody>
          <a:bodyPr/>
          <a:lstStyle/>
          <a:p>
            <a:pPr>
              <a:spcBef>
                <a:spcPts val="400"/>
              </a:spcBef>
            </a:pPr>
            <a:r>
              <a:rPr lang="en-US" sz="1600" b="0" dirty="0">
                <a:solidFill>
                  <a:srgbClr val="0000FF"/>
                </a:solidFill>
                <a:highlight>
                  <a:srgbClr val="FFFFFF"/>
                </a:highlight>
                <a:latin typeface="Consolas" panose="020B0609020204030204" pitchFamily="49" charset="0"/>
              </a:rPr>
              <a:t>#if</a:t>
            </a:r>
            <a:r>
              <a:rPr lang="en-US" sz="1600" b="0" dirty="0">
                <a:solidFill>
                  <a:srgbClr val="000000"/>
                </a:solidFill>
                <a:highlight>
                  <a:srgbClr val="FFFFFF"/>
                </a:highlight>
                <a:latin typeface="Consolas" panose="020B0609020204030204" pitchFamily="49" charset="0"/>
              </a:rPr>
              <a:t> DEBUG</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err="1">
                <a:solidFill>
                  <a:srgbClr val="0000FF"/>
                </a:solidFill>
                <a:highlight>
                  <a:srgbClr val="FFFFFF"/>
                </a:highlight>
                <a:latin typeface="Consolas" panose="020B0609020204030204" pitchFamily="49" charset="0"/>
              </a:rPr>
              <a:t>var</a:t>
            </a:r>
            <a:r>
              <a:rPr lang="en-US" sz="1600" b="0" dirty="0">
                <a:solidFill>
                  <a:srgbClr val="000000"/>
                </a:solidFill>
                <a:highlight>
                  <a:srgbClr val="FFFFFF"/>
                </a:highlight>
                <a:latin typeface="Consolas" panose="020B0609020204030204" pitchFamily="49" charset="0"/>
              </a:rPr>
              <a:t> license = </a:t>
            </a:r>
            <a:r>
              <a:rPr lang="en-US" sz="1600" b="0" dirty="0" err="1">
                <a:solidFill>
                  <a:srgbClr val="2B91AF"/>
                </a:solidFill>
                <a:highlight>
                  <a:srgbClr val="FFFFFF"/>
                </a:highlight>
                <a:latin typeface="Consolas" panose="020B0609020204030204" pitchFamily="49" charset="0"/>
              </a:rPr>
              <a:t>CurrentAppSimulator</a:t>
            </a:r>
            <a:r>
              <a:rPr lang="en-US" sz="1600" b="0" dirty="0" err="1">
                <a:solidFill>
                  <a:srgbClr val="000000"/>
                </a:solidFill>
                <a:highlight>
                  <a:srgbClr val="FFFFFF"/>
                </a:highlight>
                <a:latin typeface="Consolas" panose="020B0609020204030204" pitchFamily="49" charset="0"/>
              </a:rPr>
              <a:t>.LicenseInformation</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if</a:t>
            </a:r>
            <a:r>
              <a:rPr lang="en-US" sz="1600" b="0" dirty="0">
                <a:solidFill>
                  <a:srgbClr val="000000"/>
                </a:solidFill>
                <a:highlight>
                  <a:srgbClr val="FFFFFF"/>
                </a:highlight>
                <a:latin typeface="Consolas" panose="020B0609020204030204" pitchFamily="49" charset="0"/>
              </a:rPr>
              <a:t> (</a:t>
            </a:r>
            <a:r>
              <a:rPr lang="en-US" sz="1600" b="0" dirty="0" err="1">
                <a:solidFill>
                  <a:srgbClr val="000000"/>
                </a:solidFill>
                <a:highlight>
                  <a:srgbClr val="FFFFFF"/>
                </a:highlight>
                <a:latin typeface="Consolas" panose="020B0609020204030204" pitchFamily="49" charset="0"/>
              </a:rPr>
              <a:t>license.ProductLicenses</a:t>
            </a:r>
            <a:r>
              <a:rPr lang="en-US" sz="1600" b="0" dirty="0">
                <a:solidFill>
                  <a:srgbClr val="000000"/>
                </a:solidFill>
                <a:highlight>
                  <a:srgbClr val="FFFFFF"/>
                </a:highlight>
                <a:latin typeface="Consolas" panose="020B0609020204030204" pitchFamily="49" charset="0"/>
              </a:rPr>
              <a:t>[</a:t>
            </a:r>
            <a:r>
              <a:rPr lang="en-US" sz="1600" b="0" dirty="0">
                <a:solidFill>
                  <a:srgbClr val="A31515"/>
                </a:solidFill>
                <a:highlight>
                  <a:srgbClr val="FFFFFF"/>
                </a:highlight>
                <a:latin typeface="Consolas" panose="020B0609020204030204" pitchFamily="49" charset="0"/>
              </a:rPr>
              <a:t>"</a:t>
            </a:r>
            <a:r>
              <a:rPr lang="en-US" sz="1600" b="0" dirty="0" err="1">
                <a:solidFill>
                  <a:srgbClr val="A31515"/>
                </a:solidFill>
                <a:highlight>
                  <a:srgbClr val="FFFFFF"/>
                </a:highlight>
                <a:latin typeface="Consolas" panose="020B0609020204030204" pitchFamily="49" charset="0"/>
              </a:rPr>
              <a:t>AdFree</a:t>
            </a:r>
            <a:r>
              <a:rPr lang="en-US" sz="1600" b="0" dirty="0">
                <a:solidFill>
                  <a:srgbClr val="A31515"/>
                </a:solidFill>
                <a:highlight>
                  <a:srgbClr val="FFFFFF"/>
                </a:highlight>
                <a:latin typeface="Consolas" panose="020B0609020204030204" pitchFamily="49" charset="0"/>
              </a:rPr>
              <a:t>"</a:t>
            </a:r>
            <a:r>
              <a:rPr lang="en-US" sz="1600" b="0" dirty="0">
                <a:solidFill>
                  <a:srgbClr val="000000"/>
                </a:solidFill>
                <a:highlight>
                  <a:srgbClr val="FFFFFF"/>
                </a:highlight>
                <a:latin typeface="Consolas" panose="020B0609020204030204" pitchFamily="49" charset="0"/>
              </a:rPr>
              <a:t>].</a:t>
            </a:r>
            <a:r>
              <a:rPr lang="en-US" sz="1600" b="0" dirty="0" err="1">
                <a:solidFill>
                  <a:srgbClr val="000000"/>
                </a:solidFill>
                <a:highlight>
                  <a:srgbClr val="FFFFFF"/>
                </a:highlight>
                <a:latin typeface="Consolas" panose="020B0609020204030204" pitchFamily="49" charset="0"/>
              </a:rPr>
              <a:t>IsActive</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8000"/>
                </a:solidFill>
                <a:highlight>
                  <a:srgbClr val="FFFFFF"/>
                </a:highlight>
                <a:latin typeface="Consolas" panose="020B0609020204030204" pitchFamily="49" charset="0"/>
              </a:rPr>
              <a:t>// already owns</a:t>
            </a:r>
            <a:endParaRPr lang="en-US" sz="1600" b="0" dirty="0">
              <a:solidFill>
                <a:srgbClr val="000000"/>
              </a:solidFill>
              <a:highlight>
                <a:srgbClr val="FFFFFF"/>
              </a:highlight>
              <a:latin typeface="Consolas" panose="020B0609020204030204" pitchFamily="49" charset="0"/>
            </a:endParaRP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err="1">
                <a:solidFill>
                  <a:srgbClr val="0000FF"/>
                </a:solidFill>
                <a:highlight>
                  <a:srgbClr val="FFFFFF"/>
                </a:highlight>
                <a:latin typeface="Consolas" panose="020B0609020204030204" pitchFamily="49" charset="0"/>
              </a:rPr>
              <a:t>this</a:t>
            </a:r>
            <a:r>
              <a:rPr lang="en-US" sz="1600" b="0" dirty="0" err="1">
                <a:solidFill>
                  <a:srgbClr val="000000"/>
                </a:solidFill>
                <a:highlight>
                  <a:srgbClr val="FFFFFF"/>
                </a:highlight>
                <a:latin typeface="Consolas" panose="020B0609020204030204" pitchFamily="49" charset="0"/>
              </a:rPr>
              <a:t>.ShowAds</a:t>
            </a:r>
            <a:r>
              <a:rPr lang="en-US" sz="1600" b="0" dirty="0">
                <a:solidFill>
                  <a:srgbClr val="000000"/>
                </a:solidFill>
                <a:highlight>
                  <a:srgbClr val="FFFFFF"/>
                </a:highlight>
                <a:latin typeface="Consolas" panose="020B0609020204030204" pitchFamily="49" charset="0"/>
              </a:rPr>
              <a:t> = </a:t>
            </a:r>
            <a:r>
              <a:rPr lang="en-US" sz="1600" b="0" dirty="0">
                <a:solidFill>
                  <a:srgbClr val="0000FF"/>
                </a:solidFill>
                <a:highlight>
                  <a:srgbClr val="FFFFFF"/>
                </a:highlight>
                <a:latin typeface="Consolas" panose="020B0609020204030204" pitchFamily="49" charset="0"/>
              </a:rPr>
              <a:t>false</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else</a:t>
            </a:r>
            <a:endParaRPr lang="en-US" sz="1600" b="0" dirty="0">
              <a:solidFill>
                <a:srgbClr val="000000"/>
              </a:solidFill>
              <a:highlight>
                <a:srgbClr val="FFFFFF"/>
              </a:highlight>
              <a:latin typeface="Consolas" panose="020B0609020204030204" pitchFamily="49" charset="0"/>
            </a:endParaRP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smtClean="0">
                <a:solidFill>
                  <a:srgbClr val="000000"/>
                </a:solidFill>
                <a:highlight>
                  <a:srgbClr val="FFFFFF"/>
                </a:highlight>
                <a:latin typeface="Consolas" panose="020B0609020204030204" pitchFamily="49" charset="0"/>
              </a:rPr>
              <a:t>{</a:t>
            </a:r>
            <a:endParaRPr lang="en-US" sz="1600" b="0" dirty="0">
              <a:solidFill>
                <a:srgbClr val="000000"/>
              </a:solidFill>
              <a:highlight>
                <a:srgbClr val="FFFFFF"/>
              </a:highlight>
              <a:latin typeface="Consolas" panose="020B0609020204030204" pitchFamily="49" charset="0"/>
            </a:endParaRP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err="1">
                <a:solidFill>
                  <a:srgbClr val="0000FF"/>
                </a:solidFill>
                <a:highlight>
                  <a:srgbClr val="FFFFFF"/>
                </a:highlight>
                <a:latin typeface="Consolas" panose="020B0609020204030204" pitchFamily="49" charset="0"/>
              </a:rPr>
              <a:t>var</a:t>
            </a:r>
            <a:r>
              <a:rPr lang="en-US" sz="1600" b="0" dirty="0">
                <a:solidFill>
                  <a:srgbClr val="000000"/>
                </a:solidFill>
                <a:highlight>
                  <a:srgbClr val="FFFFFF"/>
                </a:highlight>
                <a:latin typeface="Consolas" panose="020B0609020204030204" pitchFamily="49" charset="0"/>
              </a:rPr>
              <a:t> result = </a:t>
            </a:r>
            <a:r>
              <a:rPr lang="en-US" sz="1600" b="0" dirty="0">
                <a:solidFill>
                  <a:srgbClr val="0000FF"/>
                </a:solidFill>
                <a:highlight>
                  <a:srgbClr val="FFFFFF"/>
                </a:highlight>
                <a:latin typeface="Consolas" panose="020B0609020204030204" pitchFamily="49" charset="0"/>
              </a:rPr>
              <a:t>await</a:t>
            </a:r>
            <a:r>
              <a:rPr lang="en-US" sz="1600" b="0" dirty="0">
                <a:solidFill>
                  <a:srgbClr val="000000"/>
                </a:solidFill>
                <a:highlight>
                  <a:srgbClr val="FFFFFF"/>
                </a:highlight>
                <a:latin typeface="Consolas" panose="020B0609020204030204" pitchFamily="49" charset="0"/>
              </a:rPr>
              <a:t> </a:t>
            </a:r>
            <a:r>
              <a:rPr lang="en-US" sz="1600" b="0" dirty="0" err="1">
                <a:solidFill>
                  <a:srgbClr val="2B91AF"/>
                </a:solidFill>
                <a:highlight>
                  <a:srgbClr val="FFFFFF"/>
                </a:highlight>
                <a:latin typeface="Consolas" panose="020B0609020204030204" pitchFamily="49" charset="0"/>
              </a:rPr>
              <a:t>CurrentAppSimulator</a:t>
            </a:r>
            <a:r>
              <a:rPr lang="en-US" sz="1600" b="0" dirty="0" err="1">
                <a:solidFill>
                  <a:srgbClr val="000000"/>
                </a:solidFill>
                <a:highlight>
                  <a:srgbClr val="FFFFFF"/>
                </a:highlight>
                <a:latin typeface="Consolas" panose="020B0609020204030204" pitchFamily="49" charset="0"/>
              </a:rPr>
              <a:t>.RequestProductPurchaseAsync</a:t>
            </a:r>
            <a:r>
              <a:rPr lang="en-US" sz="1600" b="0" dirty="0">
                <a:solidFill>
                  <a:srgbClr val="000000"/>
                </a:solidFill>
                <a:highlight>
                  <a:srgbClr val="FFFFFF"/>
                </a:highlight>
                <a:latin typeface="Consolas" panose="020B0609020204030204" pitchFamily="49" charset="0"/>
              </a:rPr>
              <a:t>(</a:t>
            </a:r>
            <a:r>
              <a:rPr lang="en-US" sz="1600" b="0" dirty="0">
                <a:solidFill>
                  <a:srgbClr val="A31515"/>
                </a:solidFill>
                <a:highlight>
                  <a:srgbClr val="FFFFFF"/>
                </a:highlight>
                <a:latin typeface="Consolas" panose="020B0609020204030204" pitchFamily="49" charset="0"/>
              </a:rPr>
              <a:t>"</a:t>
            </a:r>
            <a:r>
              <a:rPr lang="en-US" sz="1600" b="0" dirty="0" err="1">
                <a:solidFill>
                  <a:srgbClr val="A31515"/>
                </a:solidFill>
                <a:highlight>
                  <a:srgbClr val="FFFFFF"/>
                </a:highlight>
                <a:latin typeface="Consolas" panose="020B0609020204030204" pitchFamily="49" charset="0"/>
              </a:rPr>
              <a:t>AdFree</a:t>
            </a:r>
            <a:r>
              <a:rPr lang="en-US" sz="1600" b="0" dirty="0">
                <a:solidFill>
                  <a:srgbClr val="A31515"/>
                </a:solidFill>
                <a:highlight>
                  <a:srgbClr val="FFFFFF"/>
                </a:highlight>
                <a:latin typeface="Consolas" panose="020B0609020204030204" pitchFamily="49" charset="0"/>
              </a:rPr>
              <a:t>"</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switch</a:t>
            </a:r>
            <a:r>
              <a:rPr lang="en-US" sz="1600" b="0" dirty="0">
                <a:solidFill>
                  <a:srgbClr val="000000"/>
                </a:solidFill>
                <a:highlight>
                  <a:srgbClr val="FFFFFF"/>
                </a:highlight>
                <a:latin typeface="Consolas" panose="020B0609020204030204" pitchFamily="49" charset="0"/>
              </a:rPr>
              <a:t> (</a:t>
            </a:r>
            <a:r>
              <a:rPr lang="en-US" sz="1600" b="0" dirty="0" err="1">
                <a:solidFill>
                  <a:srgbClr val="000000"/>
                </a:solidFill>
                <a:highlight>
                  <a:srgbClr val="FFFFFF"/>
                </a:highlight>
                <a:latin typeface="Consolas" panose="020B0609020204030204" pitchFamily="49" charset="0"/>
              </a:rPr>
              <a:t>result.Status</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case</a:t>
            </a:r>
            <a:r>
              <a:rPr lang="en-US" sz="1600" b="0" dirty="0">
                <a:solidFill>
                  <a:srgbClr val="000000"/>
                </a:solidFill>
                <a:highlight>
                  <a:srgbClr val="FFFFFF"/>
                </a:highlight>
                <a:latin typeface="Consolas" panose="020B0609020204030204" pitchFamily="49" charset="0"/>
              </a:rPr>
              <a:t> </a:t>
            </a:r>
            <a:r>
              <a:rPr lang="en-US" sz="1600" b="0" dirty="0" err="1">
                <a:solidFill>
                  <a:srgbClr val="2B91AF"/>
                </a:solidFill>
                <a:highlight>
                  <a:srgbClr val="FFFFFF"/>
                </a:highlight>
                <a:latin typeface="Consolas" panose="020B0609020204030204" pitchFamily="49" charset="0"/>
              </a:rPr>
              <a:t>ProductPurchaseStatus</a:t>
            </a:r>
            <a:r>
              <a:rPr lang="en-US" sz="1600" b="0" dirty="0" err="1">
                <a:solidFill>
                  <a:srgbClr val="000000"/>
                </a:solidFill>
                <a:highlight>
                  <a:srgbClr val="FFFFFF"/>
                </a:highlight>
                <a:latin typeface="Consolas" panose="020B0609020204030204" pitchFamily="49" charset="0"/>
              </a:rPr>
              <a:t>.Succeeded</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case</a:t>
            </a:r>
            <a:r>
              <a:rPr lang="en-US" sz="1600" b="0" dirty="0">
                <a:solidFill>
                  <a:srgbClr val="000000"/>
                </a:solidFill>
                <a:highlight>
                  <a:srgbClr val="FFFFFF"/>
                </a:highlight>
                <a:latin typeface="Consolas" panose="020B0609020204030204" pitchFamily="49" charset="0"/>
              </a:rPr>
              <a:t> </a:t>
            </a:r>
            <a:r>
              <a:rPr lang="en-US" sz="1600" b="0" dirty="0" err="1">
                <a:solidFill>
                  <a:srgbClr val="2B91AF"/>
                </a:solidFill>
                <a:highlight>
                  <a:srgbClr val="FFFFFF"/>
                </a:highlight>
                <a:latin typeface="Consolas" panose="020B0609020204030204" pitchFamily="49" charset="0"/>
              </a:rPr>
              <a:t>ProductPurchaseStatus</a:t>
            </a:r>
            <a:r>
              <a:rPr lang="en-US" sz="1600" b="0" dirty="0" err="1">
                <a:solidFill>
                  <a:srgbClr val="000000"/>
                </a:solidFill>
                <a:highlight>
                  <a:srgbClr val="FFFFFF"/>
                </a:highlight>
                <a:latin typeface="Consolas" panose="020B0609020204030204" pitchFamily="49" charset="0"/>
              </a:rPr>
              <a:t>.AlreadyPurchased</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err="1">
                <a:solidFill>
                  <a:srgbClr val="0000FF"/>
                </a:solidFill>
                <a:highlight>
                  <a:srgbClr val="FFFFFF"/>
                </a:highlight>
                <a:latin typeface="Consolas" panose="020B0609020204030204" pitchFamily="49" charset="0"/>
              </a:rPr>
              <a:t>this</a:t>
            </a:r>
            <a:r>
              <a:rPr lang="en-US" sz="1600" b="0" dirty="0" err="1">
                <a:solidFill>
                  <a:srgbClr val="000000"/>
                </a:solidFill>
                <a:highlight>
                  <a:srgbClr val="FFFFFF"/>
                </a:highlight>
                <a:latin typeface="Consolas" panose="020B0609020204030204" pitchFamily="49" charset="0"/>
              </a:rPr>
              <a:t>.ShowAds</a:t>
            </a:r>
            <a:r>
              <a:rPr lang="en-US" sz="1600" b="0" dirty="0">
                <a:solidFill>
                  <a:srgbClr val="000000"/>
                </a:solidFill>
                <a:highlight>
                  <a:srgbClr val="FFFFFF"/>
                </a:highlight>
                <a:latin typeface="Consolas" panose="020B0609020204030204" pitchFamily="49" charset="0"/>
              </a:rPr>
              <a:t> = </a:t>
            </a:r>
            <a:r>
              <a:rPr lang="en-US" sz="1600" b="0" dirty="0">
                <a:solidFill>
                  <a:srgbClr val="0000FF"/>
                </a:solidFill>
                <a:highlight>
                  <a:srgbClr val="FFFFFF"/>
                </a:highlight>
                <a:latin typeface="Consolas" panose="020B0609020204030204" pitchFamily="49" charset="0"/>
              </a:rPr>
              <a:t>false</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break</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FF"/>
                </a:solidFill>
                <a:highlight>
                  <a:srgbClr val="FFFFFF"/>
                </a:highlight>
                <a:latin typeface="Consolas" panose="020B0609020204030204" pitchFamily="49" charset="0"/>
              </a:rPr>
              <a:t> </a:t>
            </a:r>
            <a:r>
              <a:rPr lang="en-US" sz="1600" b="0" dirty="0" smtClean="0">
                <a:solidFill>
                  <a:srgbClr val="0000FF"/>
                </a:solidFill>
                <a:highlight>
                  <a:srgbClr val="FFFFFF"/>
                </a:highlight>
                <a:latin typeface="Consolas" panose="020B0609020204030204" pitchFamily="49" charset="0"/>
              </a:rPr>
              <a:t>           default</a:t>
            </a:r>
            <a:r>
              <a:rPr lang="en-US" sz="1600" b="0" dirty="0" smtClean="0">
                <a:solidFill>
                  <a:srgbClr val="000000"/>
                </a:solidFill>
                <a:highlight>
                  <a:srgbClr val="FFFFFF"/>
                </a:highlight>
                <a:latin typeface="Consolas" panose="020B0609020204030204" pitchFamily="49" charset="0"/>
              </a:rPr>
              <a:t>:</a:t>
            </a:r>
            <a:endParaRPr lang="en-US" sz="1600" b="0" dirty="0">
              <a:solidFill>
                <a:srgbClr val="000000"/>
              </a:solidFill>
              <a:highlight>
                <a:srgbClr val="FFFFFF"/>
              </a:highlight>
              <a:latin typeface="Consolas" panose="020B0609020204030204" pitchFamily="49" charset="0"/>
            </a:endParaRPr>
          </a:p>
          <a:p>
            <a:pPr>
              <a:spcBef>
                <a:spcPts val="400"/>
              </a:spcBef>
            </a:pPr>
            <a:r>
              <a:rPr lang="en-US" sz="1600" b="0" dirty="0" smtClean="0">
                <a:solidFill>
                  <a:srgbClr val="0000FF"/>
                </a:solidFill>
                <a:highlight>
                  <a:srgbClr val="FFFFFF"/>
                </a:highlight>
                <a:latin typeface="Consolas" panose="020B0609020204030204" pitchFamily="49" charset="0"/>
              </a:rPr>
              <a:t>                </a:t>
            </a:r>
            <a:r>
              <a:rPr lang="en-US" sz="1600" b="0" dirty="0" err="1" smtClean="0">
                <a:solidFill>
                  <a:srgbClr val="0000FF"/>
                </a:solidFill>
                <a:highlight>
                  <a:srgbClr val="FFFFFF"/>
                </a:highlight>
                <a:latin typeface="Consolas" panose="020B0609020204030204" pitchFamily="49" charset="0"/>
              </a:rPr>
              <a:t>this</a:t>
            </a:r>
            <a:r>
              <a:rPr lang="en-US" sz="1600" b="0" dirty="0" err="1" smtClean="0">
                <a:solidFill>
                  <a:srgbClr val="000000"/>
                </a:solidFill>
                <a:highlight>
                  <a:srgbClr val="FFFFFF"/>
                </a:highlight>
                <a:latin typeface="Consolas" panose="020B0609020204030204" pitchFamily="49" charset="0"/>
              </a:rPr>
              <a:t>.ShowAds</a:t>
            </a:r>
            <a:r>
              <a:rPr lang="en-US" sz="1600" b="0" dirty="0" smtClean="0">
                <a:solidFill>
                  <a:srgbClr val="000000"/>
                </a:solidFill>
                <a:highlight>
                  <a:srgbClr val="FFFFFF"/>
                </a:highlight>
                <a:latin typeface="Consolas" panose="020B0609020204030204" pitchFamily="49" charset="0"/>
              </a:rPr>
              <a:t> </a:t>
            </a: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true</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r>
              <a:rPr lang="en-US" sz="1600" b="0" dirty="0">
                <a:solidFill>
                  <a:srgbClr val="0000FF"/>
                </a:solidFill>
                <a:highlight>
                  <a:srgbClr val="FFFFFF"/>
                </a:highlight>
                <a:latin typeface="Consolas" panose="020B0609020204030204" pitchFamily="49" charset="0"/>
              </a:rPr>
              <a:t>break</a:t>
            </a:r>
            <a:r>
              <a:rPr lang="en-US" sz="1600" b="0" dirty="0">
                <a:solidFill>
                  <a:srgbClr val="000000"/>
                </a:solidFill>
                <a:highlight>
                  <a:srgbClr val="FFFFFF"/>
                </a:highlight>
                <a:latin typeface="Consolas" panose="020B0609020204030204" pitchFamily="49" charset="0"/>
              </a:rPr>
              <a:t>;</a:t>
            </a:r>
          </a:p>
          <a:p>
            <a:pPr>
              <a:spcBef>
                <a:spcPts val="400"/>
              </a:spcBef>
            </a:pPr>
            <a:r>
              <a:rPr lang="en-US" sz="1600" b="0" dirty="0">
                <a:solidFill>
                  <a:srgbClr val="000000"/>
                </a:solidFill>
                <a:highlight>
                  <a:srgbClr val="FFFFFF"/>
                </a:highlight>
                <a:latin typeface="Consolas" panose="020B0609020204030204" pitchFamily="49" charset="0"/>
              </a:rPr>
              <a:t>        }</a:t>
            </a:r>
          </a:p>
          <a:p>
            <a:pPr>
              <a:spcBef>
                <a:spcPts val="400"/>
              </a:spcBef>
            </a:pPr>
            <a:r>
              <a:rPr lang="en-US" sz="1600" b="0" dirty="0">
                <a:solidFill>
                  <a:srgbClr val="000000"/>
                </a:solidFill>
                <a:highlight>
                  <a:srgbClr val="FFFFFF"/>
                </a:highlight>
                <a:latin typeface="Consolas" panose="020B0609020204030204" pitchFamily="49" charset="0"/>
              </a:rPr>
              <a:t>    }</a:t>
            </a:r>
          </a:p>
          <a:p>
            <a:pPr>
              <a:spcBef>
                <a:spcPts val="400"/>
              </a:spcBef>
            </a:pPr>
            <a:r>
              <a:rPr lang="en-US" sz="1600" b="0" dirty="0">
                <a:solidFill>
                  <a:srgbClr val="0000FF"/>
                </a:solidFill>
                <a:highlight>
                  <a:srgbClr val="FFFFFF"/>
                </a:highlight>
                <a:latin typeface="Consolas" panose="020B0609020204030204" pitchFamily="49" charset="0"/>
              </a:rPr>
              <a:t>#else</a:t>
            </a:r>
            <a:endParaRPr lang="en-US" sz="1600" b="0" dirty="0">
              <a:solidFill>
                <a:srgbClr val="000000"/>
              </a:solidFill>
              <a:highlight>
                <a:srgbClr val="FFFFFF"/>
              </a:highlight>
              <a:latin typeface="Consolas" panose="020B0609020204030204" pitchFamily="49" charset="0"/>
            </a:endParaRPr>
          </a:p>
          <a:p>
            <a:pPr>
              <a:spcBef>
                <a:spcPts val="400"/>
              </a:spcBef>
            </a:pPr>
            <a:r>
              <a:rPr lang="en-US" sz="1600" b="0" dirty="0">
                <a:solidFill>
                  <a:srgbClr val="808080"/>
                </a:solidFill>
                <a:highlight>
                  <a:srgbClr val="FFFFFF"/>
                </a:highlight>
                <a:latin typeface="Consolas" panose="020B0609020204030204" pitchFamily="49" charset="0"/>
              </a:rPr>
              <a:t>    </a:t>
            </a:r>
            <a:r>
              <a:rPr lang="en-US" sz="1600" b="0" dirty="0" err="1">
                <a:solidFill>
                  <a:srgbClr val="808080"/>
                </a:solidFill>
                <a:highlight>
                  <a:srgbClr val="FFFFFF"/>
                </a:highlight>
                <a:latin typeface="Consolas" panose="020B0609020204030204" pitchFamily="49" charset="0"/>
              </a:rPr>
              <a:t>var</a:t>
            </a:r>
            <a:r>
              <a:rPr lang="en-US" sz="1600" b="0" dirty="0">
                <a:solidFill>
                  <a:srgbClr val="808080"/>
                </a:solidFill>
                <a:highlight>
                  <a:srgbClr val="FFFFFF"/>
                </a:highlight>
                <a:latin typeface="Consolas" panose="020B0609020204030204" pitchFamily="49" charset="0"/>
              </a:rPr>
              <a:t> license = </a:t>
            </a:r>
            <a:r>
              <a:rPr lang="en-US" sz="1600" b="0" dirty="0" err="1">
                <a:solidFill>
                  <a:srgbClr val="808080"/>
                </a:solidFill>
                <a:highlight>
                  <a:srgbClr val="FFFFFF"/>
                </a:highlight>
                <a:latin typeface="Consolas" panose="020B0609020204030204" pitchFamily="49" charset="0"/>
              </a:rPr>
              <a:t>CurrentApp.LicenseInformation</a:t>
            </a:r>
            <a:r>
              <a:rPr lang="en-US" sz="1600" b="0" dirty="0">
                <a:solidFill>
                  <a:srgbClr val="808080"/>
                </a:solidFill>
                <a:highlight>
                  <a:srgbClr val="FFFFFF"/>
                </a:highlight>
                <a:latin typeface="Consolas" panose="020B0609020204030204" pitchFamily="49" charset="0"/>
              </a:rPr>
              <a:t>;</a:t>
            </a:r>
          </a:p>
          <a:p>
            <a:pPr>
              <a:spcBef>
                <a:spcPts val="400"/>
              </a:spcBef>
            </a:pPr>
            <a:r>
              <a:rPr lang="en-US" sz="1600" b="0" dirty="0">
                <a:solidFill>
                  <a:srgbClr val="808080"/>
                </a:solidFill>
                <a:highlight>
                  <a:srgbClr val="FFFFFF"/>
                </a:highlight>
                <a:latin typeface="Consolas" panose="020B0609020204030204" pitchFamily="49" charset="0"/>
              </a:rPr>
              <a:t>    ...</a:t>
            </a:r>
          </a:p>
          <a:p>
            <a:pPr>
              <a:spcBef>
                <a:spcPts val="400"/>
              </a:spcBef>
            </a:pPr>
            <a:r>
              <a:rPr lang="en-US" sz="1600" b="0" dirty="0">
                <a:solidFill>
                  <a:srgbClr val="0000FF"/>
                </a:solidFill>
                <a:highlight>
                  <a:srgbClr val="FFFFFF"/>
                </a:highlight>
                <a:latin typeface="Consolas" panose="020B0609020204030204" pitchFamily="49" charset="0"/>
              </a:rPr>
              <a:t>#</a:t>
            </a:r>
            <a:r>
              <a:rPr lang="en-US" sz="1600" b="0" dirty="0" err="1">
                <a:solidFill>
                  <a:srgbClr val="0000FF"/>
                </a:solidFill>
                <a:highlight>
                  <a:srgbClr val="FFFFFF"/>
                </a:highlight>
                <a:latin typeface="Consolas" panose="020B0609020204030204" pitchFamily="49" charset="0"/>
              </a:rPr>
              <a:t>endif</a:t>
            </a:r>
            <a:endParaRPr lang="en-US" sz="1600" b="0" dirty="0" smtClean="0">
              <a:solidFill>
                <a:srgbClr val="000000"/>
              </a:solidFill>
              <a:highlight>
                <a:srgbClr val="FFFFFF"/>
              </a:highlight>
              <a:latin typeface="Consolas" panose="020B0609020204030204" pitchFamily="49" charset="0"/>
            </a:endParaRPr>
          </a:p>
        </p:txBody>
      </p:sp>
      <p:sp>
        <p:nvSpPr>
          <p:cNvPr id="4" name="Rectangle 3"/>
          <p:cNvSpPr/>
          <p:nvPr/>
        </p:nvSpPr>
        <p:spPr>
          <a:xfrm>
            <a:off x="269239" y="1187620"/>
            <a:ext cx="1549833" cy="446627"/>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6" name="Rectangle 5"/>
          <p:cNvSpPr/>
          <p:nvPr/>
        </p:nvSpPr>
        <p:spPr>
          <a:xfrm>
            <a:off x="4674753" y="1770715"/>
            <a:ext cx="1549833" cy="446627"/>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7" name="Rectangle 6"/>
          <p:cNvSpPr/>
          <p:nvPr/>
        </p:nvSpPr>
        <p:spPr>
          <a:xfrm>
            <a:off x="5449669" y="3629191"/>
            <a:ext cx="4582227" cy="446627"/>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8" name="Rectangle 7"/>
          <p:cNvSpPr/>
          <p:nvPr/>
        </p:nvSpPr>
        <p:spPr>
          <a:xfrm>
            <a:off x="1819072" y="3922993"/>
            <a:ext cx="2130076" cy="446627"/>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9" name="Rectangle 8"/>
          <p:cNvSpPr/>
          <p:nvPr/>
        </p:nvSpPr>
        <p:spPr>
          <a:xfrm>
            <a:off x="2031107" y="4997227"/>
            <a:ext cx="2577385" cy="446627"/>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3616994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The Windows store provides many ways to monetize your app</a:t>
            </a:r>
            <a:endParaRPr lang="en-US" dirty="0"/>
          </a:p>
        </p:txBody>
      </p:sp>
    </p:spTree>
    <p:extLst>
      <p:ext uri="{BB962C8B-B14F-4D97-AF65-F5344CB8AC3E}">
        <p14:creationId xmlns:p14="http://schemas.microsoft.com/office/powerpoint/2010/main" val="293278289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p:pic>
      <p:sp>
        <p:nvSpPr>
          <p:cNvPr id="3" name="Title 2"/>
          <p:cNvSpPr>
            <a:spLocks noGrp="1"/>
          </p:cNvSpPr>
          <p:nvPr>
            <p:ph type="ctrTitle"/>
          </p:nvPr>
        </p:nvSpPr>
        <p:spPr>
          <a:xfrm>
            <a:off x="0" y="2579601"/>
            <a:ext cx="5647787" cy="1698798"/>
          </a:xfrm>
          <a:solidFill>
            <a:srgbClr val="008000">
              <a:alpha val="50196"/>
            </a:srgbClr>
          </a:solidFill>
        </p:spPr>
        <p:txBody>
          <a:bodyPr/>
          <a:lstStyle/>
          <a:p>
            <a:r>
              <a:rPr lang="en-GB" dirty="0" smtClean="0"/>
              <a:t>Windows </a:t>
            </a:r>
            <a:br>
              <a:rPr lang="en-GB" dirty="0" smtClean="0"/>
            </a:br>
            <a:r>
              <a:rPr lang="en-GB" dirty="0" smtClean="0"/>
              <a:t>store</a:t>
            </a:r>
            <a:endParaRPr lang="en-GB" dirty="0"/>
          </a:p>
        </p:txBody>
      </p:sp>
    </p:spTree>
    <p:extLst>
      <p:ext uri="{BB962C8B-B14F-4D97-AF65-F5344CB8AC3E}">
        <p14:creationId xmlns:p14="http://schemas.microsoft.com/office/powerpoint/2010/main" val="1770480703"/>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pPr indent="-222250"/>
            <a:r>
              <a:rPr lang="en-US" dirty="0"/>
              <a:t>One store</a:t>
            </a:r>
          </a:p>
          <a:p>
            <a:r>
              <a:rPr lang="en-US" dirty="0" smtClean="0"/>
              <a:t>Monetization </a:t>
            </a:r>
            <a:r>
              <a:rPr lang="en-US" dirty="0"/>
              <a:t>strategies</a:t>
            </a:r>
          </a:p>
          <a:p>
            <a:pPr marL="234950" lvl="1" indent="0">
              <a:buNone/>
            </a:pPr>
            <a:r>
              <a:rPr lang="en-US" dirty="0"/>
              <a:t>Advertising</a:t>
            </a:r>
          </a:p>
          <a:p>
            <a:pPr marL="234950" lvl="1" indent="0">
              <a:buNone/>
            </a:pPr>
            <a:r>
              <a:rPr lang="en-US" dirty="0"/>
              <a:t>Purchases</a:t>
            </a:r>
          </a:p>
          <a:p>
            <a:pPr marL="234950" lvl="1" indent="0">
              <a:buNone/>
            </a:pPr>
            <a:endParaRPr lang="en-US" dirty="0"/>
          </a:p>
          <a:p>
            <a:endParaRPr lang="en-US" dirty="0"/>
          </a:p>
        </p:txBody>
      </p:sp>
    </p:spTree>
    <p:extLst>
      <p:ext uri="{BB962C8B-B14F-4D97-AF65-F5344CB8AC3E}">
        <p14:creationId xmlns:p14="http://schemas.microsoft.com/office/powerpoint/2010/main" val="29009002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664219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9200" y="2001077"/>
            <a:ext cx="9753600" cy="350847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endParaRPr lang="en-US" sz="1632" dirty="0">
              <a:solidFill>
                <a:srgbClr val="FFFFFF"/>
              </a:solidFill>
              <a:cs typeface="Segoe UI" panose="020B0502040204020203" pitchFamily="34" charset="0"/>
            </a:endParaRPr>
          </a:p>
          <a:p>
            <a:pPr algn="ctr"/>
            <a:endParaRPr lang="en-US" sz="1632" dirty="0">
              <a:solidFill>
                <a:srgbClr val="FFFFFF"/>
              </a:solidFill>
              <a:cs typeface="Segoe UI" panose="020B0502040204020203" pitchFamily="34" charset="0"/>
            </a:endParaRPr>
          </a:p>
        </p:txBody>
      </p:sp>
      <p:sp>
        <p:nvSpPr>
          <p:cNvPr id="5" name="Rectangle 4"/>
          <p:cNvSpPr/>
          <p:nvPr/>
        </p:nvSpPr>
        <p:spPr>
          <a:xfrm>
            <a:off x="1996260" y="2938415"/>
            <a:ext cx="1912810" cy="1622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r>
              <a:rPr lang="en-US" sz="2800" b="1" dirty="0" smtClean="0">
                <a:solidFill>
                  <a:srgbClr val="FFFFFF"/>
                </a:solidFill>
                <a:latin typeface="Segoe UI Light" panose="020B0502040204020203" pitchFamily="34" charset="0"/>
                <a:cs typeface="Segoe UI Light" panose="020B0502040204020203" pitchFamily="34" charset="0"/>
              </a:rPr>
              <a:t>Apps</a:t>
            </a:r>
          </a:p>
          <a:p>
            <a:pPr algn="ctr"/>
            <a:r>
              <a:rPr lang="en-US" sz="1400" dirty="0" smtClean="0">
                <a:solidFill>
                  <a:srgbClr val="FFFFFF"/>
                </a:solidFill>
                <a:latin typeface="Segoe UI Light" panose="020B0502040204020203" pitchFamily="34" charset="0"/>
                <a:cs typeface="Segoe UI Light" panose="020B0502040204020203" pitchFamily="34" charset="0"/>
              </a:rPr>
              <a:t>Including Win32</a:t>
            </a:r>
            <a:endParaRPr lang="en-US" sz="2800" dirty="0">
              <a:solidFill>
                <a:srgbClr val="FFFFFF"/>
              </a:solidFill>
              <a:latin typeface="Segoe UI Light" panose="020B0502040204020203" pitchFamily="34" charset="0"/>
              <a:cs typeface="Segoe UI Light" panose="020B0502040204020203" pitchFamily="34" charset="0"/>
            </a:endParaRPr>
          </a:p>
        </p:txBody>
      </p:sp>
      <p:sp>
        <p:nvSpPr>
          <p:cNvPr id="6" name="Rectangle 5"/>
          <p:cNvSpPr/>
          <p:nvPr/>
        </p:nvSpPr>
        <p:spPr>
          <a:xfrm>
            <a:off x="4096936" y="2923490"/>
            <a:ext cx="1912809" cy="16372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r>
              <a:rPr lang="en-US" sz="2800" b="1" dirty="0" smtClean="0">
                <a:solidFill>
                  <a:srgbClr val="FFFFFF"/>
                </a:solidFill>
                <a:latin typeface="Segoe UI Light" panose="020B0502040204020203" pitchFamily="34" charset="0"/>
                <a:cs typeface="Segoe UI Light" panose="020B0502040204020203" pitchFamily="34" charset="0"/>
              </a:rPr>
              <a:t>Music</a:t>
            </a:r>
            <a:endParaRPr lang="en-US" sz="2800" b="1" dirty="0">
              <a:solidFill>
                <a:srgbClr val="FFFFFF"/>
              </a:solidFill>
              <a:latin typeface="Segoe UI Light" panose="020B0502040204020203" pitchFamily="34" charset="0"/>
              <a:cs typeface="Segoe UI Light" panose="020B0502040204020203" pitchFamily="34" charset="0"/>
            </a:endParaRPr>
          </a:p>
        </p:txBody>
      </p:sp>
      <p:sp>
        <p:nvSpPr>
          <p:cNvPr id="7" name="Rectangle 6"/>
          <p:cNvSpPr/>
          <p:nvPr/>
        </p:nvSpPr>
        <p:spPr>
          <a:xfrm>
            <a:off x="8298286" y="2923487"/>
            <a:ext cx="1912809" cy="16372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r>
              <a:rPr lang="en-US" sz="2800" b="1" dirty="0" smtClean="0">
                <a:solidFill>
                  <a:srgbClr val="FFFFFF"/>
                </a:solidFill>
                <a:latin typeface="Segoe UI Light" panose="020B0502040204020203" pitchFamily="34" charset="0"/>
                <a:cs typeface="Segoe UI Light" panose="020B0502040204020203" pitchFamily="34" charset="0"/>
              </a:rPr>
              <a:t>Xbox</a:t>
            </a:r>
            <a:br>
              <a:rPr lang="en-US" sz="2800" b="1" dirty="0" smtClean="0">
                <a:solidFill>
                  <a:srgbClr val="FFFFFF"/>
                </a:solidFill>
                <a:latin typeface="Segoe UI Light" panose="020B0502040204020203" pitchFamily="34" charset="0"/>
                <a:cs typeface="Segoe UI Light" panose="020B0502040204020203" pitchFamily="34" charset="0"/>
              </a:rPr>
            </a:br>
            <a:r>
              <a:rPr lang="en-US" sz="2800" b="1" dirty="0" smtClean="0">
                <a:solidFill>
                  <a:srgbClr val="FFFFFF"/>
                </a:solidFill>
                <a:latin typeface="Segoe UI Light" panose="020B0502040204020203" pitchFamily="34" charset="0"/>
                <a:cs typeface="Segoe UI Light" panose="020B0502040204020203" pitchFamily="34" charset="0"/>
              </a:rPr>
              <a:t>Games</a:t>
            </a:r>
            <a:endParaRPr lang="en-US" sz="2800" b="1" dirty="0">
              <a:solidFill>
                <a:srgbClr val="FFFFFF"/>
              </a:solidFill>
              <a:latin typeface="Segoe UI Light" panose="020B0502040204020203" pitchFamily="34" charset="0"/>
              <a:cs typeface="Segoe UI Light" panose="020B0502040204020203" pitchFamily="34" charset="0"/>
            </a:endParaRPr>
          </a:p>
        </p:txBody>
      </p:sp>
      <p:sp>
        <p:nvSpPr>
          <p:cNvPr id="8" name="Rectangle 7"/>
          <p:cNvSpPr/>
          <p:nvPr/>
        </p:nvSpPr>
        <p:spPr>
          <a:xfrm>
            <a:off x="6197611" y="2923487"/>
            <a:ext cx="1912809" cy="16372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a:r>
              <a:rPr lang="en-US" sz="2800" b="1" dirty="0" smtClean="0">
                <a:solidFill>
                  <a:srgbClr val="FFFFFF"/>
                </a:solidFill>
                <a:latin typeface="Segoe UI Light" panose="020B0502040204020203" pitchFamily="34" charset="0"/>
                <a:cs typeface="Segoe UI Light" panose="020B0502040204020203" pitchFamily="34" charset="0"/>
              </a:rPr>
              <a:t>Video</a:t>
            </a:r>
            <a:endParaRPr lang="en-US" sz="2800" b="1" dirty="0">
              <a:solidFill>
                <a:srgbClr val="FFFFFF"/>
              </a:solidFill>
              <a:latin typeface="Segoe UI Light" panose="020B0502040204020203" pitchFamily="34" charset="0"/>
              <a:cs typeface="Segoe UI Light" panose="020B0502040204020203" pitchFamily="34" charset="0"/>
            </a:endParaRPr>
          </a:p>
        </p:txBody>
      </p:sp>
      <p:sp>
        <p:nvSpPr>
          <p:cNvPr id="10" name="Title 9"/>
          <p:cNvSpPr>
            <a:spLocks noGrp="1"/>
          </p:cNvSpPr>
          <p:nvPr>
            <p:ph type="title"/>
          </p:nvPr>
        </p:nvSpPr>
        <p:spPr/>
        <p:txBody>
          <a:bodyPr/>
          <a:lstStyle/>
          <a:p>
            <a:r>
              <a:rPr lang="en-US" dirty="0" smtClean="0"/>
              <a:t>One store, one catalog</a:t>
            </a:r>
            <a:endParaRPr lang="en-US" dirty="0"/>
          </a:p>
        </p:txBody>
      </p:sp>
    </p:spTree>
    <p:extLst>
      <p:ext uri="{BB962C8B-B14F-4D97-AF65-F5344CB8AC3E}">
        <p14:creationId xmlns:p14="http://schemas.microsoft.com/office/powerpoint/2010/main" val="64367549"/>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Sell your app</a:t>
            </a:r>
            <a:endParaRPr lang="en-US" dirty="0"/>
          </a:p>
        </p:txBody>
      </p:sp>
      <p:sp>
        <p:nvSpPr>
          <p:cNvPr id="4" name="Text Placeholder 3"/>
          <p:cNvSpPr>
            <a:spLocks noGrp="1"/>
          </p:cNvSpPr>
          <p:nvPr>
            <p:ph type="body" sz="quarter" idx="10"/>
          </p:nvPr>
        </p:nvSpPr>
        <p:spPr/>
        <p:txBody>
          <a:bodyPr/>
          <a:lstStyle/>
          <a:p>
            <a:r>
              <a:rPr lang="en-US" dirty="0" smtClean="0"/>
              <a:t>One app submission for every device family</a:t>
            </a:r>
          </a:p>
          <a:p>
            <a:pPr lvl="1"/>
            <a:r>
              <a:rPr lang="en-US" dirty="0" smtClean="0"/>
              <a:t>One set of merchandising metadata</a:t>
            </a:r>
          </a:p>
          <a:p>
            <a:pPr lvl="1"/>
            <a:r>
              <a:rPr lang="en-US" dirty="0" smtClean="0"/>
              <a:t>(coming soon) Subscription pricing</a:t>
            </a:r>
          </a:p>
          <a:p>
            <a:r>
              <a:rPr lang="en-US" dirty="0" smtClean="0"/>
              <a:t>(coming soon) The store is also on the web</a:t>
            </a:r>
          </a:p>
          <a:p>
            <a:r>
              <a:rPr lang="en-US" dirty="0" smtClean="0"/>
              <a:t>(coming soon) Application </a:t>
            </a:r>
            <a:r>
              <a:rPr lang="en-US" dirty="0" err="1" smtClean="0"/>
              <a:t>flighting</a:t>
            </a:r>
            <a:endParaRPr lang="en-US" dirty="0" smtClean="0"/>
          </a:p>
          <a:p>
            <a:r>
              <a:rPr lang="en-US" dirty="0" smtClean="0"/>
              <a:t>Weighted advertising campaigns</a:t>
            </a:r>
          </a:p>
          <a:p>
            <a:pPr lvl="1"/>
            <a:r>
              <a:rPr lang="en-US" dirty="0"/>
              <a:t>Promotional codes</a:t>
            </a:r>
          </a:p>
          <a:p>
            <a:pPr lvl="1"/>
            <a:r>
              <a:rPr lang="en-US" dirty="0" smtClean="0"/>
              <a:t>App install ads</a:t>
            </a:r>
          </a:p>
          <a:p>
            <a:pPr lvl="1"/>
            <a:r>
              <a:rPr lang="en-US" dirty="0"/>
              <a:t>House ads</a:t>
            </a:r>
          </a:p>
          <a:p>
            <a:pPr lvl="1"/>
            <a:endParaRPr lang="en-US" dirty="0" smtClean="0"/>
          </a:p>
          <a:p>
            <a:endParaRPr lang="en-US" dirty="0" smtClean="0"/>
          </a:p>
          <a:p>
            <a:endParaRPr lang="en-US" dirty="0"/>
          </a:p>
        </p:txBody>
      </p:sp>
    </p:spTree>
    <p:extLst>
      <p:ext uri="{BB962C8B-B14F-4D97-AF65-F5344CB8AC3E}">
        <p14:creationId xmlns:p14="http://schemas.microsoft.com/office/powerpoint/2010/main" val="258521074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Use house ads to promote </a:t>
            </a:r>
            <a:br>
              <a:rPr lang="en-US" dirty="0" smtClean="0"/>
            </a:br>
            <a:r>
              <a:rPr lang="en-US" dirty="0" smtClean="0"/>
              <a:t>your own properties</a:t>
            </a:r>
            <a:endParaRPr lang="en-US" dirty="0"/>
          </a:p>
        </p:txBody>
      </p:sp>
    </p:spTree>
    <p:extLst>
      <p:ext uri="{BB962C8B-B14F-4D97-AF65-F5344CB8AC3E}">
        <p14:creationId xmlns:p14="http://schemas.microsoft.com/office/powerpoint/2010/main" val="162172526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Windows store packaging</a:t>
            </a:r>
            <a:endParaRPr lang="en-US" dirty="0"/>
          </a:p>
        </p:txBody>
      </p:sp>
      <p:graphicFrame>
        <p:nvGraphicFramePr>
          <p:cNvPr id="6" name="Table 1"/>
          <p:cNvGraphicFramePr>
            <a:graphicFrameLocks noGrp="1"/>
          </p:cNvGraphicFramePr>
          <p:nvPr>
            <p:extLst/>
          </p:nvPr>
        </p:nvGraphicFramePr>
        <p:xfrm>
          <a:off x="0" y="1337342"/>
          <a:ext cx="12192001" cy="5286495"/>
        </p:xfrm>
        <a:graphic>
          <a:graphicData uri="http://schemas.openxmlformats.org/drawingml/2006/table">
            <a:tbl>
              <a:tblPr firstRow="1" bandRow="1">
                <a:tableStyleId>{FABFCF23-3B69-468F-B69F-88F6DE6A72F2}</a:tableStyleId>
              </a:tblPr>
              <a:tblGrid>
                <a:gridCol w="2987444">
                  <a:extLst>
                    <a:ext uri="{9D8B030D-6E8A-4147-A177-3AD203B41FA5}">
                      <a16:colId xmlns:a16="http://schemas.microsoft.com/office/drawing/2014/main" xmlns="" val="20000"/>
                    </a:ext>
                  </a:extLst>
                </a:gridCol>
                <a:gridCol w="2018544">
                  <a:extLst>
                    <a:ext uri="{9D8B030D-6E8A-4147-A177-3AD203B41FA5}">
                      <a16:colId xmlns:a16="http://schemas.microsoft.com/office/drawing/2014/main" xmlns="" val="20002"/>
                    </a:ext>
                  </a:extLst>
                </a:gridCol>
                <a:gridCol w="2018544">
                  <a:extLst>
                    <a:ext uri="{9D8B030D-6E8A-4147-A177-3AD203B41FA5}">
                      <a16:colId xmlns:a16="http://schemas.microsoft.com/office/drawing/2014/main" xmlns="" val="20003"/>
                    </a:ext>
                  </a:extLst>
                </a:gridCol>
                <a:gridCol w="2572430">
                  <a:extLst>
                    <a:ext uri="{9D8B030D-6E8A-4147-A177-3AD203B41FA5}">
                      <a16:colId xmlns:a16="http://schemas.microsoft.com/office/drawing/2014/main" xmlns="" val="20004"/>
                    </a:ext>
                  </a:extLst>
                </a:gridCol>
                <a:gridCol w="2595039">
                  <a:extLst>
                    <a:ext uri="{9D8B030D-6E8A-4147-A177-3AD203B41FA5}">
                      <a16:colId xmlns:a16="http://schemas.microsoft.com/office/drawing/2014/main" xmlns="" val="20005"/>
                    </a:ext>
                  </a:extLst>
                </a:gridCol>
              </a:tblGrid>
              <a:tr h="591666">
                <a:tc>
                  <a:txBody>
                    <a:bodyPr/>
                    <a:lstStyle/>
                    <a:p>
                      <a:r>
                        <a:rPr lang="en-US" sz="1800" b="1" dirty="0" smtClean="0"/>
                        <a:t>Feature</a:t>
                      </a:r>
                      <a:endParaRPr lang="en-US" sz="1800" b="1"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b="1" dirty="0" smtClean="0"/>
                        <a:t>WP XAP 8.1</a:t>
                      </a:r>
                      <a:endParaRPr lang="en-US" sz="1800" b="1"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b="1" dirty="0" smtClean="0"/>
                        <a:t>WP </a:t>
                      </a:r>
                      <a:r>
                        <a:rPr lang="en-US" sz="1800" b="1" dirty="0" err="1" smtClean="0"/>
                        <a:t>AppX</a:t>
                      </a:r>
                      <a:r>
                        <a:rPr lang="en-US" sz="1800" b="1" baseline="0" dirty="0" smtClean="0"/>
                        <a:t> 8.1</a:t>
                      </a:r>
                      <a:endParaRPr lang="en-US" sz="1800" b="1"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800" b="1" dirty="0" smtClean="0"/>
                        <a:t>AppX 8.1</a:t>
                      </a:r>
                    </a:p>
                  </a:txBody>
                  <a:tcPr marL="89642" marR="89642" marT="0" marB="0" anchor="ctr"/>
                </a:tc>
                <a:tc>
                  <a:txBody>
                    <a:bodyPr/>
                    <a:lstStyle/>
                    <a:p>
                      <a:pPr algn="ctr"/>
                      <a:r>
                        <a:rPr lang="en-US" sz="1800" b="1" dirty="0" smtClean="0"/>
                        <a:t>AppX 10.x</a:t>
                      </a:r>
                    </a:p>
                  </a:txBody>
                  <a:tcPr marL="89642" marR="89642" marT="0" marB="0" anchor="ctr"/>
                </a:tc>
                <a:extLst>
                  <a:ext uri="{0D108BD9-81ED-4DB2-BD59-A6C34878D82A}">
                    <a16:rowId xmlns:a16="http://schemas.microsoft.com/office/drawing/2014/main" xmlns="" val="10000"/>
                  </a:ext>
                </a:extLst>
              </a:tr>
              <a:tr h="59809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dirty="0" smtClean="0"/>
                        <a:t>Platform</a:t>
                      </a: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kern="1200" dirty="0" smtClean="0"/>
                        <a:t>WP 8.1+</a:t>
                      </a:r>
                      <a:endParaRPr lang="en-US" sz="1800" b="1" kern="1200" dirty="0">
                        <a:solidFill>
                          <a:schemeClr val="dk1"/>
                        </a:solidFill>
                        <a:latin typeface="+mn-lt"/>
                        <a:ea typeface="+mn-ea"/>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kern="1200" dirty="0" smtClean="0"/>
                        <a:t>WP 8.1</a:t>
                      </a:r>
                      <a:endParaRPr lang="en-US" sz="1800" b="1" kern="1200" dirty="0" smtClean="0">
                        <a:solidFill>
                          <a:schemeClr val="dk1"/>
                        </a:solidFill>
                        <a:latin typeface="+mn-lt"/>
                        <a:ea typeface="+mn-ea"/>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kern="1200" dirty="0" smtClean="0"/>
                        <a:t>Win 8.1</a:t>
                      </a:r>
                      <a:endParaRPr lang="en-US" sz="1800" b="1" kern="1200" dirty="0" smtClean="0">
                        <a:solidFill>
                          <a:schemeClr val="dk1"/>
                        </a:solidFill>
                        <a:latin typeface="+mn-lt"/>
                        <a:ea typeface="+mn-ea"/>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dirty="0" smtClean="0"/>
                        <a:t>Win </a:t>
                      </a:r>
                      <a:r>
                        <a:rPr lang="en-US" sz="1800" b="1" baseline="0" dirty="0" smtClean="0"/>
                        <a:t>10</a:t>
                      </a:r>
                      <a:endParaRPr lang="en-US" sz="1800" b="1" dirty="0" smtClean="0">
                        <a:gradFill>
                          <a:gsLst>
                            <a:gs pos="9934">
                              <a:srgbClr val="1E1E1E"/>
                            </a:gs>
                            <a:gs pos="100000">
                              <a:srgbClr val="1E1E1E"/>
                            </a:gs>
                          </a:gsLst>
                          <a:lin ang="5400000" scaled="0"/>
                        </a:gradFill>
                        <a:latin typeface="+mn-lt"/>
                      </a:endParaRPr>
                    </a:p>
                  </a:txBody>
                  <a:tcPr marL="89642" marR="89642" marT="0" marB="0" anchor="ctr"/>
                </a:tc>
                <a:extLst>
                  <a:ext uri="{0D108BD9-81ED-4DB2-BD59-A6C34878D82A}">
                    <a16:rowId xmlns:a16="http://schemas.microsoft.com/office/drawing/2014/main" xmlns="" val="10001"/>
                  </a:ext>
                </a:extLst>
              </a:tr>
              <a:tr h="531635">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dirty="0" smtClean="0"/>
                        <a:t>Device</a:t>
                      </a:r>
                      <a:r>
                        <a:rPr lang="en-US" sz="1600" b="1" baseline="0" dirty="0" smtClean="0"/>
                        <a:t> OS </a:t>
                      </a:r>
                      <a:r>
                        <a:rPr lang="en-US" sz="1600" b="1" dirty="0" smtClean="0"/>
                        <a:t>Build</a:t>
                      </a:r>
                      <a:r>
                        <a:rPr lang="en-US" sz="1600" b="1" baseline="0" dirty="0" smtClean="0"/>
                        <a:t> version targeting</a:t>
                      </a:r>
                      <a:endParaRPr lang="en-US" sz="1600" b="1" dirty="0" smtClean="0"/>
                    </a:p>
                  </a:txBody>
                  <a:tcPr marL="89642" marR="89642" marT="0" marB="0" anchor="ctr"/>
                </a:tc>
                <a:tc>
                  <a:txBody>
                    <a:bodyPr/>
                    <a:lstStyle/>
                    <a:p>
                      <a:pPr algn="ctr"/>
                      <a:endParaRPr lang="en-US" sz="1800" b="1" dirty="0">
                        <a:solidFill>
                          <a:srgbClr val="00B050"/>
                        </a:solidFill>
                      </a:endParaRPr>
                    </a:p>
                  </a:txBody>
                  <a:tcPr marL="89642" marR="89642" marT="0" marB="0" anchor="ctr"/>
                </a:tc>
                <a:tc>
                  <a:txBody>
                    <a:bodyPr/>
                    <a:lstStyle/>
                    <a:p>
                      <a:pPr algn="ctr"/>
                      <a:endParaRPr lang="en-US" sz="1800" b="1" dirty="0">
                        <a:solidFill>
                          <a:schemeClr val="tx1"/>
                        </a:solidFill>
                      </a:endParaRPr>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7"/>
                  </a:ext>
                </a:extLst>
              </a:tr>
              <a:tr h="50732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dirty="0" smtClean="0"/>
                        <a:t>Encryption</a:t>
                      </a: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endParaRPr lang="en-US" sz="1800" b="1" dirty="0" smtClean="0">
                        <a:solidFill>
                          <a:schemeClr val="tx1"/>
                        </a:solidFill>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endParaRPr lang="en-US" sz="1800" b="1" dirty="0" smtClean="0">
                        <a:solidFill>
                          <a:schemeClr val="accent6"/>
                        </a:solidFill>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800" b="1" dirty="0" smtClean="0"/>
                        <a:t>(not yet)</a:t>
                      </a:r>
                      <a:endParaRPr lang="en-US" sz="1800" b="1" dirty="0" smtClean="0">
                        <a:solidFill>
                          <a:srgbClr val="525252"/>
                        </a:solidFill>
                      </a:endParaRPr>
                    </a:p>
                  </a:txBody>
                  <a:tcPr marL="89642" marR="89642" marT="0" marB="0" anchor="ctr"/>
                </a:tc>
                <a:extLst>
                  <a:ext uri="{0D108BD9-81ED-4DB2-BD59-A6C34878D82A}">
                    <a16:rowId xmlns:a16="http://schemas.microsoft.com/office/drawing/2014/main" xmlns="" val="10002"/>
                  </a:ext>
                </a:extLst>
              </a:tr>
              <a:tr h="50732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baseline="0" dirty="0" smtClean="0"/>
                        <a:t>App Bundles </a:t>
                      </a:r>
                      <a:endParaRPr lang="en-US" sz="1600" b="1" dirty="0" smtClean="0"/>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14377" rtl="0" eaLnBrk="1" fontAlgn="auto" latinLnBrk="0" hangingPunct="1">
                        <a:lnSpc>
                          <a:spcPct val="100000"/>
                        </a:lnSpc>
                        <a:spcBef>
                          <a:spcPts val="0"/>
                        </a:spcBef>
                        <a:spcAft>
                          <a:spcPts val="0"/>
                        </a:spcAft>
                        <a:buClrTx/>
                        <a:buSzTx/>
                        <a:buFontTx/>
                        <a:buNone/>
                        <a:tabLst/>
                        <a:defRPr/>
                      </a:pPr>
                      <a:r>
                        <a:rPr lang="en-US" sz="1800" b="1" kern="1200" dirty="0" smtClean="0">
                          <a:latin typeface="Segoe UI Symbol" panose="020B0502040204020203" pitchFamily="34" charset="0"/>
                          <a:ea typeface="Segoe UI Symbol" panose="020B0502040204020203" pitchFamily="34" charset="0"/>
                        </a:rPr>
                        <a:t></a:t>
                      </a:r>
                      <a:endParaRPr lang="en-US" sz="1800" b="1" dirty="0" smtClean="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3"/>
                  </a:ext>
                </a:extLst>
              </a:tr>
              <a:tr h="507320">
                <a:tc>
                  <a:txBody>
                    <a:bodyPr/>
                    <a:lstStyle/>
                    <a:p>
                      <a:r>
                        <a:rPr lang="en-US" sz="1600" b="1" dirty="0" smtClean="0"/>
                        <a:t>Debug</a:t>
                      </a:r>
                      <a:r>
                        <a:rPr lang="en-US" sz="1600" b="1" baseline="0" dirty="0" smtClean="0"/>
                        <a:t> Package Signing</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endParaRPr lang="en-US" sz="1800" b="1" dirty="0">
                        <a:solidFill>
                          <a:schemeClr val="tx1"/>
                        </a:solidFill>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4"/>
                  </a:ext>
                </a:extLst>
              </a:tr>
              <a:tr h="507320">
                <a:tc>
                  <a:txBody>
                    <a:bodyPr/>
                    <a:lstStyle/>
                    <a:p>
                      <a:r>
                        <a:rPr lang="en-US" sz="1600" b="1" dirty="0" smtClean="0"/>
                        <a:t>Differential Download/Update</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5"/>
                  </a:ext>
                </a:extLst>
              </a:tr>
              <a:tr h="507320">
                <a:tc>
                  <a:txBody>
                    <a:bodyPr/>
                    <a:lstStyle/>
                    <a:p>
                      <a:r>
                        <a:rPr lang="en-US" sz="1600" b="1" dirty="0" smtClean="0"/>
                        <a:t>File Single Instancing</a:t>
                      </a: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6"/>
                  </a:ext>
                </a:extLst>
              </a:tr>
              <a:tr h="521184">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dirty="0" smtClean="0"/>
                        <a:t>External</a:t>
                      </a:r>
                      <a:r>
                        <a:rPr lang="en-US" sz="1600" b="1" baseline="0" dirty="0" smtClean="0"/>
                        <a:t> Volume (SD) Installation</a:t>
                      </a:r>
                      <a:endParaRPr lang="en-US" sz="1600" b="1" dirty="0" smtClean="0"/>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800" b="1" kern="1200" dirty="0" smtClean="0">
                          <a:latin typeface="Segoe UI Symbol" panose="020B0502040204020203" pitchFamily="34" charset="0"/>
                          <a:ea typeface="Segoe UI Symbol" panose="020B0502040204020203" pitchFamily="34" charset="0"/>
                        </a:rPr>
                        <a:t></a:t>
                      </a:r>
                      <a:endParaRPr lang="en-US" sz="18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14377" rtl="0" eaLnBrk="1" fontAlgn="auto" latinLnBrk="0" hangingPunct="1">
                        <a:lnSpc>
                          <a:spcPct val="100000"/>
                        </a:lnSpc>
                        <a:spcBef>
                          <a:spcPts val="0"/>
                        </a:spcBef>
                        <a:spcAft>
                          <a:spcPts val="0"/>
                        </a:spcAft>
                        <a:buClrTx/>
                        <a:buSzTx/>
                        <a:buFontTx/>
                        <a:buNone/>
                        <a:tabLst/>
                        <a:defRPr/>
                      </a:pPr>
                      <a:r>
                        <a:rPr lang="en-US" sz="1800" b="1" kern="1200" dirty="0" smtClean="0">
                          <a:solidFill>
                            <a:schemeClr val="tx1"/>
                          </a:solidFill>
                          <a:latin typeface="Segoe UI Symbol" panose="020B0502040204020203" pitchFamily="34" charset="0"/>
                          <a:ea typeface="Segoe UI Symbol" panose="020B0502040204020203" pitchFamily="34" charset="0"/>
                        </a:rPr>
                        <a:t></a:t>
                      </a:r>
                      <a:r>
                        <a:rPr lang="en-US" sz="1800" b="1" kern="1200" baseline="0" dirty="0" smtClean="0">
                          <a:solidFill>
                            <a:schemeClr val="tx1"/>
                          </a:solidFill>
                          <a:latin typeface="Segoe UI Symbol" panose="020B0502040204020203" pitchFamily="34" charset="0"/>
                          <a:ea typeface="Segoe UI Symbol" panose="020B0502040204020203" pitchFamily="34" charset="0"/>
                        </a:rPr>
                        <a:t> </a:t>
                      </a:r>
                      <a:r>
                        <a:rPr lang="en-US" sz="1800" b="1" kern="1200" dirty="0" smtClean="0">
                          <a:solidFill>
                            <a:schemeClr val="tx1"/>
                          </a:solidFill>
                        </a:rPr>
                        <a:t>(Win 10)</a:t>
                      </a:r>
                      <a:endParaRPr lang="en-US" sz="1800" b="1" kern="1200" dirty="0">
                        <a:solidFill>
                          <a:schemeClr val="tx1"/>
                        </a:solidFill>
                        <a:latin typeface="+mn-lt"/>
                        <a:ea typeface="+mn-ea"/>
                        <a:cs typeface="+mn-cs"/>
                      </a:endParaRPr>
                    </a:p>
                  </a:txBody>
                  <a:tcPr marL="89642" marR="89642" marT="0" marB="0" anchor="ctr"/>
                </a:tc>
                <a:tc>
                  <a:txBody>
                    <a:bodyPr/>
                    <a:lstStyle/>
                    <a:p>
                      <a:pPr algn="ctr"/>
                      <a:r>
                        <a:rPr lang="en-US" sz="1600" b="1" kern="120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8"/>
                  </a:ext>
                </a:extLst>
              </a:tr>
              <a:tr h="50732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600" b="1" dirty="0" smtClean="0"/>
                        <a:t>Shared publisher storage</a:t>
                      </a:r>
                    </a:p>
                  </a:txBody>
                  <a:tcPr marL="89642" marR="89642" marT="0" marB="0" anchor="ctr"/>
                </a:tc>
                <a:tc>
                  <a:txBody>
                    <a:bodyPr/>
                    <a:lstStyle/>
                    <a:p>
                      <a:pPr algn="ctr"/>
                      <a:endParaRPr lang="en-US" sz="1800" b="1" dirty="0">
                        <a:solidFill>
                          <a:srgbClr val="00B050"/>
                        </a:solidFill>
                      </a:endParaRPr>
                    </a:p>
                  </a:txBody>
                  <a:tcPr marL="89642" marR="89642" marT="0" marB="0" anchor="ctr"/>
                </a:tc>
                <a:tc>
                  <a:txBody>
                    <a:bodyPr/>
                    <a:lstStyle/>
                    <a:p>
                      <a:pPr algn="ctr"/>
                      <a:endParaRPr lang="en-US" sz="1800" b="1" dirty="0">
                        <a:solidFill>
                          <a:srgbClr val="00B050"/>
                        </a:solidFill>
                      </a:endParaRPr>
                    </a:p>
                  </a:txBody>
                  <a:tcPr marL="89642" marR="89642" marT="0" marB="0" anchor="ctr"/>
                </a:tc>
                <a:tc>
                  <a:txBody>
                    <a:bodyPr/>
                    <a:lstStyle/>
                    <a:p>
                      <a:pPr algn="ctr"/>
                      <a:endParaRPr lang="en-US" sz="18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71815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Windows store distribution</a:t>
            </a:r>
            <a:endParaRPr lang="en-US" dirty="0"/>
          </a:p>
        </p:txBody>
      </p:sp>
      <p:graphicFrame>
        <p:nvGraphicFramePr>
          <p:cNvPr id="44" name="Table 5"/>
          <p:cNvGraphicFramePr>
            <a:graphicFrameLocks noGrp="1"/>
          </p:cNvGraphicFramePr>
          <p:nvPr>
            <p:extLst/>
          </p:nvPr>
        </p:nvGraphicFramePr>
        <p:xfrm>
          <a:off x="1" y="1465548"/>
          <a:ext cx="12192000" cy="5001348"/>
        </p:xfrm>
        <a:graphic>
          <a:graphicData uri="http://schemas.openxmlformats.org/drawingml/2006/table">
            <a:tbl>
              <a:tblPr firstRow="1" bandRow="1">
                <a:tableStyleId>{FABFCF23-3B69-468F-B69F-88F6DE6A72F2}</a:tableStyleId>
              </a:tblPr>
              <a:tblGrid>
                <a:gridCol w="2698229">
                  <a:extLst>
                    <a:ext uri="{9D8B030D-6E8A-4147-A177-3AD203B41FA5}">
                      <a16:colId xmlns:a16="http://schemas.microsoft.com/office/drawing/2014/main" xmlns="" val="20000"/>
                    </a:ext>
                  </a:extLst>
                </a:gridCol>
                <a:gridCol w="3297836">
                  <a:extLst>
                    <a:ext uri="{9D8B030D-6E8A-4147-A177-3AD203B41FA5}">
                      <a16:colId xmlns:a16="http://schemas.microsoft.com/office/drawing/2014/main" xmlns="" val="20001"/>
                    </a:ext>
                  </a:extLst>
                </a:gridCol>
                <a:gridCol w="3175569">
                  <a:extLst>
                    <a:ext uri="{9D8B030D-6E8A-4147-A177-3AD203B41FA5}">
                      <a16:colId xmlns:a16="http://schemas.microsoft.com/office/drawing/2014/main" xmlns="" val="20002"/>
                    </a:ext>
                  </a:extLst>
                </a:gridCol>
                <a:gridCol w="3020366">
                  <a:extLst>
                    <a:ext uri="{9D8B030D-6E8A-4147-A177-3AD203B41FA5}">
                      <a16:colId xmlns:a16="http://schemas.microsoft.com/office/drawing/2014/main" xmlns="" val="20003"/>
                    </a:ext>
                  </a:extLst>
                </a:gridCol>
              </a:tblGrid>
              <a:tr h="626299">
                <a:tc>
                  <a:txBody>
                    <a:bodyPr/>
                    <a:lstStyle/>
                    <a:p>
                      <a:endParaRPr lang="en-US" sz="1800" dirty="0"/>
                    </a:p>
                  </a:txBody>
                  <a:tcPr marL="89642" marR="89642" marT="0" marB="0" anchor="ctr"/>
                </a:tc>
                <a:tc>
                  <a:txBody>
                    <a:bodyPr/>
                    <a:lstStyle/>
                    <a:p>
                      <a:pPr algn="ctr"/>
                      <a:r>
                        <a:rPr lang="en-US" sz="1600" dirty="0" smtClean="0"/>
                        <a:t>Windows Phone 7.x,</a:t>
                      </a:r>
                      <a:r>
                        <a:rPr lang="en-US" sz="1600" baseline="0" dirty="0" smtClean="0"/>
                        <a:t> </a:t>
                      </a:r>
                      <a:r>
                        <a:rPr lang="en-US" sz="1600" dirty="0" smtClean="0"/>
                        <a:t>8.x</a:t>
                      </a:r>
                      <a:endParaRPr lang="en-US" sz="1600" b="0"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600" dirty="0" smtClean="0"/>
                        <a:t>Windows</a:t>
                      </a:r>
                      <a:r>
                        <a:rPr lang="en-US" sz="1600" baseline="0" dirty="0" smtClean="0"/>
                        <a:t> </a:t>
                      </a:r>
                      <a:r>
                        <a:rPr lang="en-US" sz="1600" dirty="0" smtClean="0"/>
                        <a:t>8.x</a:t>
                      </a:r>
                      <a:endParaRPr lang="en-US" sz="1600" b="0" dirty="0">
                        <a:gradFill>
                          <a:gsLst>
                            <a:gs pos="9934">
                              <a:srgbClr val="1E1E1E"/>
                            </a:gs>
                            <a:gs pos="100000">
                              <a:srgbClr val="1E1E1E"/>
                            </a:gs>
                          </a:gsLst>
                          <a:lin ang="5400000" scaled="0"/>
                        </a:gradFill>
                        <a:latin typeface="+mn-lt"/>
                      </a:endParaRPr>
                    </a:p>
                  </a:txBody>
                  <a:tcPr marL="89642" marR="89642" marT="0" marB="0" anchor="ctr"/>
                </a:tc>
                <a:tc>
                  <a:txBody>
                    <a:bodyPr/>
                    <a:lstStyle/>
                    <a:p>
                      <a:pPr algn="ctr"/>
                      <a:r>
                        <a:rPr lang="en-US" sz="1600" dirty="0" smtClean="0"/>
                        <a:t>Windows 10</a:t>
                      </a:r>
                      <a:endParaRPr lang="en-US" sz="1600" b="0" dirty="0">
                        <a:gradFill>
                          <a:gsLst>
                            <a:gs pos="9934">
                              <a:srgbClr val="1E1E1E"/>
                            </a:gs>
                            <a:gs pos="100000">
                              <a:srgbClr val="1E1E1E"/>
                            </a:gs>
                          </a:gsLst>
                          <a:lin ang="5400000" scaled="0"/>
                        </a:gradFill>
                        <a:latin typeface="+mn-lt"/>
                      </a:endParaRPr>
                    </a:p>
                  </a:txBody>
                  <a:tcPr marL="89642" marR="89642" marT="0" marB="0" anchor="ctr"/>
                </a:tc>
                <a:extLst>
                  <a:ext uri="{0D108BD9-81ED-4DB2-BD59-A6C34878D82A}">
                    <a16:rowId xmlns:a16="http://schemas.microsoft.com/office/drawing/2014/main" xmlns="" val="10000"/>
                  </a:ext>
                </a:extLst>
              </a:tr>
              <a:tr h="625007">
                <a:tc>
                  <a:txBody>
                    <a:bodyPr/>
                    <a:lstStyle/>
                    <a:p>
                      <a:r>
                        <a:rPr lang="en-US" sz="1600" b="1" dirty="0" smtClean="0"/>
                        <a:t>Hidden apps</a:t>
                      </a:r>
                      <a:endParaRPr lang="en-US" sz="1600" b="1" dirty="0">
                        <a:solidFill>
                          <a:schemeClr val="tx1">
                            <a:lumMod val="75000"/>
                          </a:schemeClr>
                        </a:soli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cs typeface="Segoe UI Semibold" panose="020B07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Segoe UI Semibold" panose="020B0702040204020203" pitchFamily="34" charset="0"/>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1"/>
                  </a:ext>
                </a:extLst>
              </a:tr>
              <a:tr h="625007">
                <a:tc>
                  <a:txBody>
                    <a:bodyPr/>
                    <a:lstStyle/>
                    <a:p>
                      <a:r>
                        <a:rPr lang="en-US" sz="1600" b="1" dirty="0" smtClean="0"/>
                        <a:t>Per market pricing</a:t>
                      </a:r>
                      <a:endParaRPr lang="en-US" sz="1600" b="1" dirty="0">
                        <a:solidFill>
                          <a:schemeClr val="tx1">
                            <a:lumMod val="75000"/>
                          </a:schemeClr>
                        </a:soli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2"/>
                  </a:ext>
                </a:extLst>
              </a:tr>
              <a:tr h="625007">
                <a:tc>
                  <a:txBody>
                    <a:bodyPr/>
                    <a:lstStyle/>
                    <a:p>
                      <a:r>
                        <a:rPr lang="en-US" sz="1600" b="1" dirty="0" smtClean="0"/>
                        <a:t>Independent IAP publishing</a:t>
                      </a:r>
                      <a:endParaRPr lang="en-US" sz="1600" b="1" dirty="0">
                        <a:solidFill>
                          <a:schemeClr val="tx1">
                            <a:lumMod val="75000"/>
                          </a:schemeClr>
                        </a:soli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kern="1200" dirty="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3"/>
                  </a:ext>
                </a:extLst>
              </a:tr>
              <a:tr h="625007">
                <a:tc>
                  <a:txBody>
                    <a:bodyPr/>
                    <a:lstStyle/>
                    <a:p>
                      <a:r>
                        <a:rPr lang="en-US" sz="1600" b="1" dirty="0" smtClean="0"/>
                        <a:t>Betas / </a:t>
                      </a:r>
                      <a:r>
                        <a:rPr lang="en-US" sz="1600" b="1" dirty="0" err="1" smtClean="0"/>
                        <a:t>flighting</a:t>
                      </a:r>
                      <a:endParaRPr lang="en-US" sz="1600" b="1" dirty="0">
                        <a:solidFill>
                          <a:schemeClr val="tx1">
                            <a:lumMod val="75000"/>
                          </a:schemeClr>
                        </a:solidFill>
                      </a:endParaRPr>
                    </a:p>
                  </a:txBody>
                  <a:tcPr marL="89642" marR="89642" marT="0" marB="0" anchor="ctr"/>
                </a:tc>
                <a:tc>
                  <a:txBody>
                    <a:bodyPr/>
                    <a:lstStyle/>
                    <a:p>
                      <a:pPr algn="ctr"/>
                      <a:r>
                        <a:rPr lang="en-US" sz="1600" b="1" kern="1200" dirty="0" smtClean="0">
                          <a:latin typeface="Segoe UI Symbol" panose="020B0502040204020203" pitchFamily="34" charset="0"/>
                          <a:ea typeface="Segoe UI Symbol" panose="020B0502040204020203" pitchFamily="34" charset="0"/>
                        </a:rPr>
                        <a:t></a:t>
                      </a: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4"/>
                  </a:ext>
                </a:extLst>
              </a:tr>
              <a:tr h="625007">
                <a:tc>
                  <a:txBody>
                    <a:bodyPr/>
                    <a:lstStyle/>
                    <a:p>
                      <a:r>
                        <a:rPr lang="en-US" sz="1600" b="1" kern="1200" dirty="0" smtClean="0"/>
                        <a:t>Time based </a:t>
                      </a:r>
                      <a:r>
                        <a:rPr lang="en-US" sz="1600" b="1" dirty="0" smtClean="0"/>
                        <a:t>trials</a:t>
                      </a:r>
                      <a:endParaRPr lang="en-US" sz="1600" b="1" dirty="0">
                        <a:solidFill>
                          <a:schemeClr val="tx1">
                            <a:lumMod val="75000"/>
                          </a:schemeClr>
                        </a:solidFill>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5"/>
                  </a:ext>
                </a:extLst>
              </a:tr>
              <a:tr h="625007">
                <a:tc>
                  <a:txBody>
                    <a:bodyPr/>
                    <a:lstStyle/>
                    <a:p>
                      <a:r>
                        <a:rPr lang="en-US" sz="1600" b="1" dirty="0" smtClean="0"/>
                        <a:t>App discounts</a:t>
                      </a:r>
                      <a:endParaRPr lang="en-US" sz="1600" b="1" dirty="0">
                        <a:solidFill>
                          <a:schemeClr val="tx1">
                            <a:lumMod val="75000"/>
                          </a:schemeClr>
                        </a:solidFill>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6"/>
                  </a:ext>
                </a:extLst>
              </a:tr>
              <a:tr h="625007">
                <a:tc>
                  <a:txBody>
                    <a:bodyPr/>
                    <a:lstStyle/>
                    <a:p>
                      <a:r>
                        <a:rPr lang="en-US" sz="1600" b="1" dirty="0" smtClean="0"/>
                        <a:t>Scheduled publish</a:t>
                      </a:r>
                      <a:endParaRPr lang="en-US" sz="1600" b="1" dirty="0">
                        <a:solidFill>
                          <a:schemeClr val="tx1">
                            <a:lumMod val="75000"/>
                          </a:schemeClr>
                        </a:solidFill>
                      </a:endParaRPr>
                    </a:p>
                  </a:txBody>
                  <a:tcPr marL="89642" marR="89642" marT="0" marB="0" anchor="ctr"/>
                </a:tc>
                <a:tc>
                  <a:txBody>
                    <a:bodyPr/>
                    <a:lstStyle/>
                    <a:p>
                      <a:pPr algn="ctr"/>
                      <a:endParaRPr lang="en-US" sz="1600" b="1" dirty="0">
                        <a:gradFill>
                          <a:gsLst>
                            <a:gs pos="66981">
                              <a:schemeClr val="tx1">
                                <a:lumMod val="75000"/>
                                <a:lumOff val="25000"/>
                              </a:schemeClr>
                            </a:gs>
                            <a:gs pos="0">
                              <a:schemeClr val="tx1">
                                <a:lumMod val="75000"/>
                                <a:lumOff val="25000"/>
                              </a:schemeClr>
                            </a:gs>
                          </a:gsLst>
                          <a:lin ang="5400000" scaled="0"/>
                        </a:gradFill>
                        <a:latin typeface="Segoe UI Symbol" panose="020B0502040204020203" pitchFamily="34" charset="0"/>
                        <a:ea typeface="Segoe UI Symbol" panose="020B0502040204020203" pitchFamily="34" charset="0"/>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tc>
                  <a:txBody>
                    <a:bodyPr/>
                    <a:lstStyle/>
                    <a:p>
                      <a:pPr marL="0" marR="0" indent="0" algn="ctr" defTabSz="932742" rtl="0" eaLnBrk="1" fontAlgn="auto" latinLnBrk="0" hangingPunct="1">
                        <a:lnSpc>
                          <a:spcPct val="100000"/>
                        </a:lnSpc>
                        <a:spcBef>
                          <a:spcPts val="0"/>
                        </a:spcBef>
                        <a:spcAft>
                          <a:spcPts val="0"/>
                        </a:spcAft>
                        <a:buClrTx/>
                        <a:buSzTx/>
                        <a:buFontTx/>
                        <a:buNone/>
                        <a:tabLst/>
                        <a:defRPr/>
                      </a:pPr>
                      <a:r>
                        <a:rPr lang="en-US" sz="1600" b="1" kern="1200" dirty="0" smtClean="0">
                          <a:latin typeface="Segoe UI Symbol" panose="020B0502040204020203" pitchFamily="34" charset="0"/>
                          <a:ea typeface="Segoe UI Symbol" panose="020B0502040204020203" pitchFamily="34" charset="0"/>
                        </a:rPr>
                        <a:t></a:t>
                      </a:r>
                      <a:endParaRPr lang="en-US" sz="1600" b="1" kern="1200" dirty="0" smtClean="0">
                        <a:solidFill>
                          <a:schemeClr val="dk1"/>
                        </a:solidFill>
                        <a:latin typeface="Segoe UI Symbol" panose="020B0502040204020203" pitchFamily="34" charset="0"/>
                        <a:ea typeface="Segoe UI Symbol" panose="020B0502040204020203" pitchFamily="34" charset="0"/>
                        <a:cs typeface="+mn-cs"/>
                      </a:endParaRPr>
                    </a:p>
                  </a:txBody>
                  <a:tcPr marL="89642" marR="89642" marT="0" marB="0" anchor="ct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1456483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1000"/>
                                        <p:tgtEl>
                                          <p:spTgt spid="44"/>
                                        </p:tgtEl>
                                      </p:cBhvr>
                                    </p:animEffect>
                                    <p:anim calcmode="lin" valueType="num">
                                      <p:cBhvr>
                                        <p:cTn id="8" dur="1000" fill="hold"/>
                                        <p:tgtEl>
                                          <p:spTgt spid="44"/>
                                        </p:tgtEl>
                                        <p:attrNameLst>
                                          <p:attrName>ppt_x</p:attrName>
                                        </p:attrNameLst>
                                      </p:cBhvr>
                                      <p:tavLst>
                                        <p:tav tm="0">
                                          <p:val>
                                            <p:strVal val="#ppt_x"/>
                                          </p:val>
                                        </p:tav>
                                        <p:tav tm="100000">
                                          <p:val>
                                            <p:strVal val="#ppt_x"/>
                                          </p:val>
                                        </p:tav>
                                      </p:tavLst>
                                    </p:anim>
                                    <p:anim calcmode="lin" valueType="num">
                                      <p:cBhvr>
                                        <p:cTn id="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What about businesses?</a:t>
            </a:r>
            <a:endParaRPr lang="en-US" dirty="0"/>
          </a:p>
        </p:txBody>
      </p:sp>
    </p:spTree>
    <p:extLst>
      <p:ext uri="{BB962C8B-B14F-4D97-AF65-F5344CB8AC3E}">
        <p14:creationId xmlns:p14="http://schemas.microsoft.com/office/powerpoint/2010/main" val="2304727994"/>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1_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PPT%20Theme</Template>
  <TotalTime>0</TotalTime>
  <Words>902</Words>
  <Application>Microsoft Office PowerPoint</Application>
  <PresentationFormat>Widescreen</PresentationFormat>
  <Paragraphs>198</Paragraphs>
  <Slides>31</Slides>
  <Notes>4</Notes>
  <HiddenSlides>1</HiddenSlides>
  <MMClips>2</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Calibri</vt:lpstr>
      <vt:lpstr>Consolas</vt:lpstr>
      <vt:lpstr>Segoe UI</vt:lpstr>
      <vt:lpstr>Segoe UI Light</vt:lpstr>
      <vt:lpstr>Segoe UI Semibold</vt:lpstr>
      <vt:lpstr>Segoe UI Symbol</vt:lpstr>
      <vt:lpstr>PPT%20Theme</vt:lpstr>
      <vt:lpstr>1_PPT%20Theme</vt:lpstr>
      <vt:lpstr>Store &amp; monetization</vt:lpstr>
      <vt:lpstr>PowerPoint Presentation</vt:lpstr>
      <vt:lpstr>Windows  store</vt:lpstr>
      <vt:lpstr>One store, one catalog</vt:lpstr>
      <vt:lpstr>Sell your app</vt:lpstr>
      <vt:lpstr>Use house ads to promote  your own properties</vt:lpstr>
      <vt:lpstr>Windows store packaging</vt:lpstr>
      <vt:lpstr>Windows store distribution</vt:lpstr>
      <vt:lpstr>What about businesses?</vt:lpstr>
      <vt:lpstr>Participating in Business Store</vt:lpstr>
      <vt:lpstr>Business Store for Windows 10</vt:lpstr>
      <vt:lpstr>Microsoft advertising</vt:lpstr>
      <vt:lpstr>Monetize your app</vt:lpstr>
      <vt:lpstr>Advertise your app</vt:lpstr>
      <vt:lpstr>Store affiliates</vt:lpstr>
      <vt:lpstr>Store payout activity is centralized with lowered thresholds</vt:lpstr>
      <vt:lpstr>Microsoft advertising SDK</vt:lpstr>
      <vt:lpstr>PowerPoint Presentation</vt:lpstr>
      <vt:lpstr>New ad mediation  maximizes your fill rate</vt:lpstr>
      <vt:lpstr>Video interstitials</vt:lpstr>
      <vt:lpstr>Video ads</vt:lpstr>
      <vt:lpstr>PowerPoint Presentation</vt:lpstr>
      <vt:lpstr>New video interstitials introduce trending approaches</vt:lpstr>
      <vt:lpstr>Considerations</vt:lpstr>
      <vt:lpstr>In app purchases can be  durable and consumable</vt:lpstr>
      <vt:lpstr>In app purchase</vt:lpstr>
      <vt:lpstr>PowerPoint Presentation</vt:lpstr>
      <vt:lpstr>In-app purchases</vt:lpstr>
      <vt:lpstr>The Windows store provides many ways to monetize your app</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2015-05-29T04:56:56Z</dcterms:created>
  <dcterms:modified xsi:type="dcterms:W3CDTF">2015-05-29T05:03:46Z</dcterms:modified>
</cp:coreProperties>
</file>

<file path=docProps/thumbnail.jpeg>
</file>